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 id="2147483738" r:id="rId2"/>
    <p:sldMasterId id="2147483752" r:id="rId3"/>
  </p:sldMasterIdLst>
  <p:notesMasterIdLst>
    <p:notesMasterId r:id="rId39"/>
  </p:notesMasterIdLst>
  <p:sldIdLst>
    <p:sldId id="256" r:id="rId4"/>
    <p:sldId id="361" r:id="rId5"/>
    <p:sldId id="488" r:id="rId6"/>
    <p:sldId id="382" r:id="rId7"/>
    <p:sldId id="376" r:id="rId8"/>
    <p:sldId id="404" r:id="rId9"/>
    <p:sldId id="489" r:id="rId10"/>
    <p:sldId id="408" r:id="rId11"/>
    <p:sldId id="493" r:id="rId12"/>
    <p:sldId id="475" r:id="rId13"/>
    <p:sldId id="447" r:id="rId14"/>
    <p:sldId id="448" r:id="rId15"/>
    <p:sldId id="450" r:id="rId16"/>
    <p:sldId id="449" r:id="rId17"/>
    <p:sldId id="410" r:id="rId18"/>
    <p:sldId id="490" r:id="rId19"/>
    <p:sldId id="445" r:id="rId20"/>
    <p:sldId id="454" r:id="rId21"/>
    <p:sldId id="486" r:id="rId22"/>
    <p:sldId id="487" r:id="rId23"/>
    <p:sldId id="491" r:id="rId24"/>
    <p:sldId id="397" r:id="rId25"/>
    <p:sldId id="492" r:id="rId26"/>
    <p:sldId id="385" r:id="rId27"/>
    <p:sldId id="386" r:id="rId28"/>
    <p:sldId id="403" r:id="rId29"/>
    <p:sldId id="463" r:id="rId30"/>
    <p:sldId id="389" r:id="rId31"/>
    <p:sldId id="400" r:id="rId32"/>
    <p:sldId id="395" r:id="rId33"/>
    <p:sldId id="396" r:id="rId34"/>
    <p:sldId id="453" r:id="rId35"/>
    <p:sldId id="494" r:id="rId36"/>
    <p:sldId id="381" r:id="rId37"/>
    <p:sldId id="261" r:id="rId38"/>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teke Smit" initials="WS" lastIdx="1" clrIdx="0">
    <p:extLst>
      <p:ext uri="{19B8F6BF-5375-455C-9EA6-DF929625EA0E}">
        <p15:presenceInfo xmlns:p15="http://schemas.microsoft.com/office/powerpoint/2012/main" userId="S-1-5-21-1430129577-2326548249-3924762474-1657" providerId="AD"/>
      </p:ext>
    </p:extLst>
  </p:cmAuthor>
  <p:cmAuthor id="2" name="Yorrick van Bree" initials="YvB" lastIdx="7" clrIdx="1">
    <p:extLst>
      <p:ext uri="{19B8F6BF-5375-455C-9EA6-DF929625EA0E}">
        <p15:presenceInfo xmlns:p15="http://schemas.microsoft.com/office/powerpoint/2012/main" userId="S-1-5-21-1430129577-2326548249-3924762474-1194" providerId="AD"/>
      </p:ext>
    </p:extLst>
  </p:cmAuthor>
  <p:cmAuthor id="3" name="Joëlle Bemelman" initials="JB" lastIdx="7" clrIdx="2">
    <p:extLst>
      <p:ext uri="{19B8F6BF-5375-455C-9EA6-DF929625EA0E}">
        <p15:presenceInfo xmlns:p15="http://schemas.microsoft.com/office/powerpoint/2012/main" userId="S-1-5-21-1430129577-2326548249-3924762474-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9038" autoAdjust="0"/>
  </p:normalViewPr>
  <p:slideViewPr>
    <p:cSldViewPr snapToGrid="0" snapToObjects="1" showGuides="1">
      <p:cViewPr varScale="1">
        <p:scale>
          <a:sx n="95" d="100"/>
          <a:sy n="95" d="100"/>
        </p:scale>
        <p:origin x="684" y="4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8E023-D3A8-49FC-9F36-075C214382F5}" type="datetimeFigureOut">
              <a:rPr lang="nl-NL" smtClean="0"/>
              <a:t>12-3-2019</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2D49-1D98-45D7-8080-3C7CADFECFDC}" type="slidenum">
              <a:rPr lang="nl-NL" smtClean="0"/>
              <a:t>‹nr.›</a:t>
            </a:fld>
            <a:endParaRPr lang="nl-NL" dirty="0"/>
          </a:p>
        </p:txBody>
      </p:sp>
    </p:spTree>
    <p:extLst>
      <p:ext uri="{BB962C8B-B14F-4D97-AF65-F5344CB8AC3E}">
        <p14:creationId xmlns:p14="http://schemas.microsoft.com/office/powerpoint/2010/main" val="269466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Aan de hand van een aantal voorbeeldvragen en een creatieve oefening geeft u met elkaar antwoord op de volgende vragen: hoe ziet onze regio eruit en waar willen we als regio naartoe?</a:t>
            </a:r>
            <a:endParaRPr lang="nl-NL" dirty="0"/>
          </a:p>
          <a:p>
            <a:endParaRPr lang="nl-NL" dirty="0"/>
          </a:p>
          <a:p>
            <a:r>
              <a:rPr lang="nl-NL" dirty="0"/>
              <a:t>NB: de powerpoints zijn bedoeld als verdieping en oefening. Niet alles uit de werkboeken hoeft dus terug te komen in uw subsidieaanvraag. Kijk hiervoor goed naar het beoordelingskader en de formats van DUS-I. </a:t>
            </a:r>
          </a:p>
          <a:p>
            <a:r>
              <a:rPr lang="nl-NL" dirty="0"/>
              <a:t>NB: onder bijna elke slide van het werkboek staan ter ondersteuning extra aantekeningen. </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a:t>
            </a:fld>
            <a:endParaRPr lang="nl-NL" dirty="0"/>
          </a:p>
        </p:txBody>
      </p:sp>
    </p:spTree>
    <p:extLst>
      <p:ext uri="{BB962C8B-B14F-4D97-AF65-F5344CB8AC3E}">
        <p14:creationId xmlns:p14="http://schemas.microsoft.com/office/powerpoint/2010/main" val="324800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raadzaam om, omwille van de tijd een selectie te maken uit de volgende vragen. Deze vragen zijn puur ter verdieping en voorbereiding bedoeld. Er worden nog geen oplossingen bedacht. Uiteraard kunt u ideeën voor oplossingsrichtingen wel alvast opschrijven voor een later stadium.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10</a:t>
            </a:fld>
            <a:endParaRPr lang="nl-NL" dirty="0"/>
          </a:p>
        </p:txBody>
      </p:sp>
    </p:spTree>
    <p:extLst>
      <p:ext uri="{BB962C8B-B14F-4D97-AF65-F5344CB8AC3E}">
        <p14:creationId xmlns:p14="http://schemas.microsoft.com/office/powerpoint/2010/main" val="332385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 zult in uw aanvraag moeten formuleren hoe </a:t>
            </a:r>
            <a:r>
              <a:rPr lang="nl-NL" sz="1200" kern="1200" dirty="0">
                <a:solidFill>
                  <a:schemeClr val="tx1"/>
                </a:solidFill>
                <a:effectLst/>
                <a:latin typeface="+mn-lt"/>
                <a:ea typeface="+mn-ea"/>
                <a:cs typeface="+mn-cs"/>
              </a:rPr>
              <a:t>de gekozen regio er nu uitziet en hoe deze er in de toekomst uit gaat zien op het gebied van technisch onderwijs en de arbeidsmarkt. De leerlingenprognoses zijn hiervoor van belang.</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96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 zult in uw aanvraag moeten formuleren hoe </a:t>
            </a:r>
            <a:r>
              <a:rPr lang="nl-NL" sz="1200" kern="1200" dirty="0">
                <a:solidFill>
                  <a:schemeClr val="tx1"/>
                </a:solidFill>
                <a:effectLst/>
                <a:latin typeface="+mn-lt"/>
                <a:ea typeface="+mn-ea"/>
                <a:cs typeface="+mn-cs"/>
              </a:rPr>
              <a:t>de gekozen regio er nu uitziet en hoe deze er in de toekomst uit gaat zien op het gebied van technisch onderwijs en de arbeidsmarkt. Het aanbod hierin en de leerlingenaantallen zijn hiervoor van belang. </a:t>
            </a: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12</a:t>
            </a:fld>
            <a:endParaRPr lang="nl-NL" dirty="0"/>
          </a:p>
        </p:txBody>
      </p:sp>
    </p:spTree>
    <p:extLst>
      <p:ext uri="{BB962C8B-B14F-4D97-AF65-F5344CB8AC3E}">
        <p14:creationId xmlns:p14="http://schemas.microsoft.com/office/powerpoint/2010/main" val="277312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Als u het beoordelingskader bekijkt ziet u dat u in uw regio ook met vragen rond het technologisch vormgeven van vmbo-tl aan de slag moet gaan. </a:t>
            </a:r>
          </a:p>
          <a:p>
            <a:endParaRPr lang="nl-NL"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i="1" kern="1200" dirty="0">
                <a:solidFill>
                  <a:schemeClr val="tx1"/>
                </a:solidFill>
                <a:effectLst/>
                <a:latin typeface="+mn-lt"/>
                <a:ea typeface="+mn-ea"/>
                <a:cs typeface="+mn-cs"/>
              </a:rPr>
              <a:t>“De analyse bevat een overzicht van het huidige aanbod van technisch vmbo (inclusief technologisch vormgegeven andere profielen en de theoretische leerweg), de instroomcijfers in het technisch vmbo, en de aansluiting met het mbo (inclusief de technische opleidingen in het mbo en de doorstroomcijfers naar het technisch mbo) </a:t>
            </a:r>
          </a:p>
          <a:p>
            <a:pPr marL="171450" indent="-171450">
              <a:buFont typeface="Arial" panose="020B0604020202020204" pitchFamily="34" charset="0"/>
              <a:buChar char="•"/>
            </a:pPr>
            <a:r>
              <a:rPr lang="nl-NL" sz="1200" b="0" i="1" kern="1200" dirty="0">
                <a:solidFill>
                  <a:schemeClr val="tx1"/>
                </a:solidFill>
                <a:effectLst/>
                <a:latin typeface="+mn-lt"/>
                <a:ea typeface="+mn-ea"/>
                <a:cs typeface="+mn-cs"/>
              </a:rPr>
              <a:t>”U zult ook doelen ten aanzien van het vmbo-tl moeten formuleren”. </a:t>
            </a:r>
            <a:endParaRPr lang="nl-NL"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a:t>
            </a:r>
            <a:r>
              <a:rPr lang="nl-NL" sz="1200" b="0" i="1" kern="1200" dirty="0">
                <a:solidFill>
                  <a:schemeClr val="tx1"/>
                </a:solidFill>
                <a:effectLst/>
                <a:latin typeface="+mn-lt"/>
                <a:ea typeface="+mn-ea"/>
                <a:cs typeface="+mn-cs"/>
              </a:rPr>
              <a:t>De beoogde doelen zijn gerelateerd aan het huidige onderwijsaanbod, het aanbod van het mbo, de arbeidsmarktanalyse en de verwachte leerlingenaantallen en betreffen niet alleen de vijf technische profielen, maar ook technologisch vormgegeven andere profielen en de theoretische leerweg.”</a:t>
            </a:r>
            <a:endParaRPr lang="nl-NL" i="1"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13</a:t>
            </a:fld>
            <a:endParaRPr lang="nl-NL" dirty="0"/>
          </a:p>
        </p:txBody>
      </p:sp>
    </p:spTree>
    <p:extLst>
      <p:ext uri="{BB962C8B-B14F-4D97-AF65-F5344CB8AC3E}">
        <p14:creationId xmlns:p14="http://schemas.microsoft.com/office/powerpoint/2010/main" val="2826962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 In absolute aantallen kan het beeld lijken op de relatieve doorstroom, maar het beeld kan met absolute aantallen ook heel anders zijn. Een eventueel verschil hiertussen komt door variërende leerlingaantallen in profielen. </a:t>
            </a:r>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79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Eén van de hoofdcriteria waar uw plan op beoordeeld wordt is een </a:t>
            </a:r>
            <a:r>
              <a:rPr lang="nl-NL" sz="1200" b="0" i="0" kern="1200" dirty="0">
                <a:solidFill>
                  <a:schemeClr val="tx1"/>
                </a:solidFill>
                <a:effectLst/>
                <a:latin typeface="+mn-lt"/>
                <a:ea typeface="+mn-ea"/>
                <a:cs typeface="+mn-cs"/>
              </a:rPr>
              <a:t>dekkend en doelmatig technisch onderwijs aanbod dat past bij de regionale arbeidsmarktbehoefte. U zult dus de arbeidsmarktsituatie moeten kennen. Uw regiovisie/analyse zult u dan ook moeten onderbouwen met kwanitatieve en kwalitatieve gegevens van de regionale (toekomstige) arbeidsmarkt. </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15</a:t>
            </a:fld>
            <a:endParaRPr lang="nl-NL" dirty="0"/>
          </a:p>
        </p:txBody>
      </p:sp>
    </p:spTree>
    <p:extLst>
      <p:ext uri="{BB962C8B-B14F-4D97-AF65-F5344CB8AC3E}">
        <p14:creationId xmlns:p14="http://schemas.microsoft.com/office/powerpoint/2010/main" val="110384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dirty="0"/>
              <a:t>Een discussie over wat onder kwaliteit verstaan wordt, kan mooie inzichten opleveren die de samenwerking ten goede komen. </a:t>
            </a:r>
          </a:p>
          <a:p>
            <a:pPr lvl="0"/>
            <a:r>
              <a:rPr lang="nl-NL" dirty="0"/>
              <a:t>In het DUS-I format Regiovisie worden ten aanzien van de kwaliteit van het onderwijs de volgende elementen aangereikt: </a:t>
            </a:r>
            <a:br>
              <a:rPr lang="nl-NL" dirty="0"/>
            </a:br>
            <a:r>
              <a:rPr lang="nl-NL" dirty="0"/>
              <a:t>- Hoeveelheid en kwaliteit van voorzieningen (materialen, machines etc).</a:t>
            </a:r>
            <a:br>
              <a:rPr lang="nl-NL" dirty="0"/>
            </a:br>
            <a:r>
              <a:rPr lang="nl-NL" dirty="0"/>
              <a:t>- Hoeveelheid en kwaliteit van docenten.</a:t>
            </a:r>
            <a:br>
              <a:rPr lang="nl-NL" dirty="0"/>
            </a:br>
            <a:r>
              <a:rPr lang="nl-NL" dirty="0"/>
              <a:t>- Bestaande samenwerking met vervolgonderwijs en bedrijfsleven.</a:t>
            </a:r>
            <a:br>
              <a:rPr lang="nl-NL" dirty="0"/>
            </a:br>
            <a:r>
              <a:rPr lang="nl-NL" dirty="0"/>
              <a:t>- Flexibiliteit in aanbod en gebruik van nieuwe technieken en /of apparatuur.</a:t>
            </a:r>
            <a:br>
              <a:rPr lang="nl-NL" dirty="0"/>
            </a:br>
            <a:r>
              <a:rPr lang="nl-NL" dirty="0"/>
              <a:t>- Mate waarin onderwijs aansluit bij regio (arbeidsmarkt en vervolgonderwijs).</a:t>
            </a:r>
          </a:p>
          <a:p>
            <a:pPr lvl="0"/>
            <a:endParaRPr lang="nl-NL" dirty="0"/>
          </a:p>
          <a:p>
            <a:pPr lvl="0"/>
            <a:r>
              <a:rPr lang="nl-NL" dirty="0"/>
              <a:t>Bron plaatje: http://www.innovatieimpulsonderwijs.nl/update-scenarios-voor-onderwijsvernieuwing/</a:t>
            </a:r>
          </a:p>
          <a:p>
            <a:pPr lvl="0"/>
            <a:br>
              <a:rPr lang="nl-NL" dirty="0"/>
            </a:br>
            <a:endParaRPr lang="nl-NL" dirty="0"/>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16</a:t>
            </a:fld>
            <a:endParaRPr lang="nl-NL" dirty="0"/>
          </a:p>
        </p:txBody>
      </p:sp>
    </p:spTree>
    <p:extLst>
      <p:ext uri="{BB962C8B-B14F-4D97-AF65-F5344CB8AC3E}">
        <p14:creationId xmlns:p14="http://schemas.microsoft.com/office/powerpoint/2010/main" val="13533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Basic Sans"/>
                <a:cs typeface="Arial" panose="020B0604020202020204" pitchFamily="34" charset="0"/>
              </a:rPr>
              <a:t>De komende jaren gaat over het algemeen genomen een groot deel van de techniekleraren bij met name de profielen PIE en BWI met pensioen. Tegelijkertijd geven scholen aan dat er nu ook sprake is van een tekort aan leraren en dat personeel steeds moeilijker te vinden is. U kunt de subsidie Sterk Techniekonderwijs op verschillende manieren inzetten voor een sterk lerarenbestand technisch beroepsonderwijs. </a:t>
            </a:r>
            <a:r>
              <a:rPr lang="nl-NL" sz="1200" kern="120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U kunt ervoor kiezen om specifiek op dit thema alvast in oplossingen denken. Wij dagen u uit om met elkaar in gesprek over wat een eventueel tekort voor uw regio betekent en hoe de regio van plan is dit tekort op te lossen. </a:t>
            </a:r>
            <a:r>
              <a:rPr lang="nl-NL" dirty="0"/>
              <a:t>De gegevens om bovenstaande vragen te beantwoorden zult u zelf moeten aanleveren. Deze zijn niet beschikbaar in het regioportret. Het is verstandig dit al voor de werkboek op een rijtje te hebben. Zie hiervoor ook het DUS-I Format ‘Regiovisie’. Het gaat om de volgende gegevens:</a:t>
            </a:r>
            <a:br>
              <a:rPr lang="nl-NL" dirty="0"/>
            </a:br>
            <a:br>
              <a:rPr lang="nl-NL" dirty="0"/>
            </a:br>
            <a:r>
              <a:rPr lang="nl-NL" b="1" dirty="0"/>
              <a:t>Kwantitatief, per profiel:</a:t>
            </a:r>
          </a:p>
          <a:p>
            <a:pPr>
              <a:buClr>
                <a:srgbClr val="6454A3"/>
              </a:buClr>
            </a:pPr>
            <a:r>
              <a:rPr lang="nl-NL" dirty="0"/>
              <a:t>- Aantal huidige docenten met 2e graads bevoegdheid, aantal nog bij te scholen tot 2e graads </a:t>
            </a:r>
          </a:p>
          <a:p>
            <a:pPr>
              <a:buClr>
                <a:srgbClr val="6454A3"/>
              </a:buClr>
            </a:pPr>
            <a:r>
              <a:rPr lang="nl-NL" dirty="0"/>
              <a:t>- Aantal docenten met behoefte aan bijscholing voor professionalisering</a:t>
            </a:r>
          </a:p>
          <a:p>
            <a:pPr>
              <a:buClr>
                <a:srgbClr val="6454A3"/>
              </a:buClr>
            </a:pPr>
            <a:r>
              <a:rPr lang="nl-NL" dirty="0"/>
              <a:t>- Vervangingsbehoefte docenten (als gevolg van natuurlijk verloop)</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17</a:t>
            </a:fld>
            <a:endParaRPr lang="nl-NL" dirty="0"/>
          </a:p>
        </p:txBody>
      </p:sp>
    </p:spTree>
    <p:extLst>
      <p:ext uri="{BB962C8B-B14F-4D97-AF65-F5344CB8AC3E}">
        <p14:creationId xmlns:p14="http://schemas.microsoft.com/office/powerpoint/2010/main" val="1295208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Tip: </a:t>
            </a:r>
            <a:r>
              <a:rPr lang="nl-NL" sz="1200" b="0" i="0" kern="1200" dirty="0">
                <a:solidFill>
                  <a:schemeClr val="tx1"/>
                </a:solidFill>
                <a:effectLst/>
                <a:latin typeface="+mn-lt"/>
                <a:ea typeface="+mn-ea"/>
                <a:cs typeface="+mn-cs"/>
              </a:rPr>
              <a:t>De regiovisie en het activiteitenplan bevat samen maximaal 25 pagina’s. Verwijzingen naar pagina’s in bijlagen (in een voetnoot) zijn prima en worden meegenomen in de beoordeling. De tabellen en cijfers uit het regioportret hoeft u dus niet ook nog in uw regiovisie op te nemen, u kunt hier in uw tekst naar verwijzen. </a:t>
            </a:r>
            <a:endParaRPr lang="nl-NL" dirty="0"/>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18</a:t>
            </a:fld>
            <a:endParaRPr lang="nl-NL" dirty="0"/>
          </a:p>
        </p:txBody>
      </p:sp>
    </p:spTree>
    <p:extLst>
      <p:ext uri="{BB962C8B-B14F-4D97-AF65-F5344CB8AC3E}">
        <p14:creationId xmlns:p14="http://schemas.microsoft.com/office/powerpoint/2010/main" val="2544869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19</a:t>
            </a:fld>
            <a:endParaRPr lang="nl-NL" dirty="0"/>
          </a:p>
        </p:txBody>
      </p:sp>
    </p:spTree>
    <p:extLst>
      <p:ext uri="{BB962C8B-B14F-4D97-AF65-F5344CB8AC3E}">
        <p14:creationId xmlns:p14="http://schemas.microsoft.com/office/powerpoint/2010/main" val="324456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 </a:t>
            </a:r>
            <a:r>
              <a:rPr lang="nl-NL" dirty="0"/>
              <a:t>Wellicht zijn al deze onderdelen niet even uitgebreid te behandelen in één werksessie. Bepaal goed wat de regio als ‘huiswerk’ doet en welke onderdelen plenair en in groepjes worden behandeld.</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a:t>
            </a:fld>
            <a:endParaRPr lang="nl-NL" dirty="0"/>
          </a:p>
        </p:txBody>
      </p:sp>
    </p:spTree>
    <p:extLst>
      <p:ext uri="{BB962C8B-B14F-4D97-AF65-F5344CB8AC3E}">
        <p14:creationId xmlns:p14="http://schemas.microsoft.com/office/powerpoint/2010/main" val="176701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Tijdens dit onderdeel zullen we op basis van de uitdagingen in uw regio een toekomstbeeld uitwerken waarin deze uitdagingen worden opgelost. </a:t>
            </a:r>
            <a:br>
              <a:rPr lang="en-US" dirty="0"/>
            </a:br>
            <a:r>
              <a:rPr lang="en-US" dirty="0"/>
              <a:t>Onderdelen: </a:t>
            </a:r>
            <a:br>
              <a:rPr lang="en-US" dirty="0"/>
            </a:br>
            <a:r>
              <a:rPr lang="en-US" dirty="0"/>
              <a:t>- Inleiding visie &amp; innovatief denken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Voorbeeld van de methode innovatief denken</a:t>
            </a:r>
            <a:br>
              <a:rPr lang="en-US" dirty="0"/>
            </a:br>
            <a:r>
              <a:rPr lang="en-US" dirty="0"/>
              <a:t>- Uitleg ‘innovative thinking’ methode</a:t>
            </a:r>
            <a:br>
              <a:rPr lang="en-US" dirty="0"/>
            </a:br>
            <a:r>
              <a:rPr lang="en-US" dirty="0"/>
              <a:t>- Oefening uitvoeren in kleinere groepen</a:t>
            </a:r>
            <a:br>
              <a:rPr lang="en-US" dirty="0"/>
            </a:br>
            <a:r>
              <a:rPr lang="en-US" dirty="0"/>
              <a:t>- Uitwisseling en conclusie</a:t>
            </a:r>
            <a:endParaRPr lang="nl-NL" dirty="0"/>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20</a:t>
            </a:fld>
            <a:endParaRPr lang="nl-NL" dirty="0"/>
          </a:p>
        </p:txBody>
      </p:sp>
    </p:spTree>
    <p:extLst>
      <p:ext uri="{BB962C8B-B14F-4D97-AF65-F5344CB8AC3E}">
        <p14:creationId xmlns:p14="http://schemas.microsoft.com/office/powerpoint/2010/main" val="2427126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21</a:t>
            </a:fld>
            <a:endParaRPr lang="nl-NL" dirty="0"/>
          </a:p>
        </p:txBody>
      </p:sp>
    </p:spTree>
    <p:extLst>
      <p:ext uri="{BB962C8B-B14F-4D97-AF65-F5344CB8AC3E}">
        <p14:creationId xmlns:p14="http://schemas.microsoft.com/office/powerpoint/2010/main" val="65635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Tekst gebaseerd op o.a. http://www.carrieretijger.nl/functioneren/professionele-vaardigheden/visie-ontwikkelen/organisatie en </a:t>
            </a:r>
            <a:r>
              <a:rPr lang="nl-NL" i="1" dirty="0"/>
              <a:t>PMC Compact – Projectmatig Creëren binnen handbereik (2010), Bos, Harting, Hesselink. Scriptum, Schiedam.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Slide Number Placeholder 3"/>
          <p:cNvSpPr>
            <a:spLocks noGrp="1"/>
          </p:cNvSpPr>
          <p:nvPr>
            <p:ph type="sldNum" sz="quarter" idx="5"/>
          </p:nvPr>
        </p:nvSpPr>
        <p:spPr/>
        <p:txBody>
          <a:bodyPr/>
          <a:lstStyle/>
          <a:p>
            <a:fld id="{E816B374-6EA9-417B-96DD-6BA0CA5413F6}" type="slidenum">
              <a:rPr lang="nl-NL" smtClean="0"/>
              <a:t>22</a:t>
            </a:fld>
            <a:endParaRPr lang="nl-NL" dirty="0"/>
          </a:p>
        </p:txBody>
      </p:sp>
    </p:spTree>
    <p:extLst>
      <p:ext uri="{BB962C8B-B14F-4D97-AF65-F5344CB8AC3E}">
        <p14:creationId xmlns:p14="http://schemas.microsoft.com/office/powerpoint/2010/main" val="1133952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eaLnBrk="1" hangingPunct="1"/>
            <a:r>
              <a:rPr lang="nl-NL" dirty="0"/>
              <a:t>Intro van de oefening: </a:t>
            </a:r>
            <a:r>
              <a:rPr lang="en-US" altLang="en-US" dirty="0"/>
              <a:t>Voorbeeld van out of the box denken: de eerste hoogspringer die op deze manier sprong.</a:t>
            </a:r>
          </a:p>
        </p:txBody>
      </p:sp>
      <p:sp>
        <p:nvSpPr>
          <p:cNvPr id="18436" name="Footer Placeholder 3"/>
          <p:cNvSpPr>
            <a:spLocks noGrp="1"/>
          </p:cNvSpPr>
          <p:nvPr>
            <p:ph type="ftr" sz="quarter" idx="4"/>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19138" indent="-276225" defTabSz="923925">
              <a:defRPr sz="1400">
                <a:solidFill>
                  <a:schemeClr val="tx1"/>
                </a:solidFill>
                <a:latin typeface="Arial" panose="020B0604020202020204" pitchFamily="34" charset="0"/>
                <a:cs typeface="Arial" panose="020B0604020202020204" pitchFamily="34" charset="0"/>
              </a:defRPr>
            </a:lvl2pPr>
            <a:lvl3pPr marL="1106488" indent="-220663" defTabSz="923925">
              <a:defRPr sz="1400">
                <a:solidFill>
                  <a:schemeClr val="tx1"/>
                </a:solidFill>
                <a:latin typeface="Arial" panose="020B0604020202020204" pitchFamily="34" charset="0"/>
                <a:cs typeface="Arial" panose="020B0604020202020204" pitchFamily="34" charset="0"/>
              </a:defRPr>
            </a:lvl3pPr>
            <a:lvl4pPr marL="1549400" indent="-220663" defTabSz="923925">
              <a:defRPr sz="1400">
                <a:solidFill>
                  <a:schemeClr val="tx1"/>
                </a:solidFill>
                <a:latin typeface="Arial" panose="020B0604020202020204" pitchFamily="34" charset="0"/>
                <a:cs typeface="Arial" panose="020B0604020202020204" pitchFamily="34" charset="0"/>
              </a:defRPr>
            </a:lvl4pPr>
            <a:lvl5pPr marL="1992313" indent="-220663" defTabSz="923925">
              <a:defRPr sz="1400">
                <a:solidFill>
                  <a:schemeClr val="tx1"/>
                </a:solidFill>
                <a:latin typeface="Arial" panose="020B0604020202020204" pitchFamily="34" charset="0"/>
                <a:cs typeface="Arial" panose="020B0604020202020204" pitchFamily="34" charset="0"/>
              </a:defRPr>
            </a:lvl5pPr>
            <a:lvl6pPr marL="24495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067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3639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211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900" dirty="0"/>
              <a:t>IBM Confidential</a:t>
            </a:r>
          </a:p>
        </p:txBody>
      </p:sp>
      <p:sp>
        <p:nvSpPr>
          <p:cNvPr id="18437" name="Slide Number Placeholder 4"/>
          <p:cNvSpPr>
            <a:spLocks noGrp="1"/>
          </p:cNvSpPr>
          <p:nvPr>
            <p:ph type="sldNum" sz="quarter" idx="5"/>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19138" indent="-276225" defTabSz="923925">
              <a:defRPr sz="1400">
                <a:solidFill>
                  <a:schemeClr val="tx1"/>
                </a:solidFill>
                <a:latin typeface="Arial" panose="020B0604020202020204" pitchFamily="34" charset="0"/>
                <a:cs typeface="Arial" panose="020B0604020202020204" pitchFamily="34" charset="0"/>
              </a:defRPr>
            </a:lvl2pPr>
            <a:lvl3pPr marL="1106488" indent="-220663" defTabSz="923925">
              <a:defRPr sz="1400">
                <a:solidFill>
                  <a:schemeClr val="tx1"/>
                </a:solidFill>
                <a:latin typeface="Arial" panose="020B0604020202020204" pitchFamily="34" charset="0"/>
                <a:cs typeface="Arial" panose="020B0604020202020204" pitchFamily="34" charset="0"/>
              </a:defRPr>
            </a:lvl3pPr>
            <a:lvl4pPr marL="1549400" indent="-220663" defTabSz="923925">
              <a:defRPr sz="1400">
                <a:solidFill>
                  <a:schemeClr val="tx1"/>
                </a:solidFill>
                <a:latin typeface="Arial" panose="020B0604020202020204" pitchFamily="34" charset="0"/>
                <a:cs typeface="Arial" panose="020B0604020202020204" pitchFamily="34" charset="0"/>
              </a:defRPr>
            </a:lvl4pPr>
            <a:lvl5pPr marL="1992313" indent="-220663" defTabSz="923925">
              <a:defRPr sz="1400">
                <a:solidFill>
                  <a:schemeClr val="tx1"/>
                </a:solidFill>
                <a:latin typeface="Arial" panose="020B0604020202020204" pitchFamily="34" charset="0"/>
                <a:cs typeface="Arial" panose="020B0604020202020204" pitchFamily="34" charset="0"/>
              </a:defRPr>
            </a:lvl5pPr>
            <a:lvl6pPr marL="24495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067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3639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21113" indent="-220663"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E1F082B3-7DD8-4DD2-B86E-13F044DAD929}" type="slidenum">
              <a:rPr lang="en-US" altLang="en-US" sz="900" smtClean="0"/>
              <a:pPr/>
              <a:t>24</a:t>
            </a:fld>
            <a:endParaRPr lang="en-US" altLang="en-US" sz="900" dirty="0"/>
          </a:p>
        </p:txBody>
      </p:sp>
    </p:spTree>
    <p:extLst>
      <p:ext uri="{BB962C8B-B14F-4D97-AF65-F5344CB8AC3E}">
        <p14:creationId xmlns:p14="http://schemas.microsoft.com/office/powerpoint/2010/main" val="1383913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 van de oefening: Bekend voorbeeld: ziet u een haas of een eend? Anders kijken levert andere uitkomsten op.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25</a:t>
            </a:fld>
            <a:endParaRPr lang="nl-NL" dirty="0"/>
          </a:p>
        </p:txBody>
      </p:sp>
    </p:spTree>
    <p:extLst>
      <p:ext uri="{BB962C8B-B14F-4D97-AF65-F5344CB8AC3E}">
        <p14:creationId xmlns:p14="http://schemas.microsoft.com/office/powerpoint/2010/main" val="840218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concreet voorbeeld van de methode ‘innovatief denken’. Dit gaan de deelnemers zometeen ook doen. Hoe kan dat er uit zien? </a:t>
            </a:r>
          </a:p>
          <a:p>
            <a:br>
              <a:rPr lang="nl-NL" dirty="0"/>
            </a:br>
            <a:r>
              <a:rPr lang="nl-NL" dirty="0"/>
              <a:t>De werknemers en het bestuur pakten de kernovertuigingen in het bedrijf ‘Semco’ (geel post its) en namen ze eens goed onder de loep: waarom doen we wat we doen? Kan het ook anders? Lees; tegenovergesteld (zie oranje post its). Worden we daar niet veel vrolijker van? Waarom doen we het eigenlijk niet zo?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26</a:t>
            </a:fld>
            <a:endParaRPr lang="nl-NL" dirty="0"/>
          </a:p>
        </p:txBody>
      </p:sp>
    </p:spTree>
    <p:extLst>
      <p:ext uri="{BB962C8B-B14F-4D97-AF65-F5344CB8AC3E}">
        <p14:creationId xmlns:p14="http://schemas.microsoft.com/office/powerpoint/2010/main" val="1287115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Om ervoor te zorgen dat u zich beter kunt voorstellen hoe dit er voor uw regio uit zou kunnen zien is hier een voorbeeld van de uitkomst van het ‘innovative thinking’ proces. Dit zijn voorbeelden van de uitkomst van de oefening die in de opvolgende dia’s verder uitgelegd wordt, dit zijn de ‘omgevormde’ overtuigingen. </a:t>
            </a:r>
          </a:p>
        </p:txBody>
      </p:sp>
      <p:sp>
        <p:nvSpPr>
          <p:cNvPr id="4" name="Slide Number Placeholder 3"/>
          <p:cNvSpPr>
            <a:spLocks noGrp="1"/>
          </p:cNvSpPr>
          <p:nvPr>
            <p:ph type="sldNum" sz="quarter" idx="5"/>
          </p:nvPr>
        </p:nvSpPr>
        <p:spPr/>
        <p:txBody>
          <a:bodyPr/>
          <a:lstStyle/>
          <a:p>
            <a:fld id="{AC9E2D49-1D98-45D7-8080-3C7CADFECFDC}" type="slidenum">
              <a:rPr lang="nl-NL" smtClean="0"/>
              <a:t>27</a:t>
            </a:fld>
            <a:endParaRPr lang="nl-NL" dirty="0"/>
          </a:p>
        </p:txBody>
      </p:sp>
    </p:spTree>
    <p:extLst>
      <p:ext uri="{BB962C8B-B14F-4D97-AF65-F5344CB8AC3E}">
        <p14:creationId xmlns:p14="http://schemas.microsoft.com/office/powerpoint/2010/main" val="1490836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altLang="en-US" dirty="0"/>
              <a:t>Uitleg ‘innovative thinking’ opdracht: Herkaderen.</a:t>
            </a:r>
          </a:p>
          <a:p>
            <a:endParaRPr lang="en-US" altLang="en-US" dirty="0"/>
          </a:p>
          <a:p>
            <a:pPr marL="0" indent="0">
              <a:buNone/>
            </a:pPr>
            <a:r>
              <a:rPr lang="nl-NL" altLang="en-US" sz="1200" dirty="0"/>
              <a:t>Stap 1. Vaststellen wat de huidige overtuiging is. Dit is uw </a:t>
            </a:r>
            <a:r>
              <a:rPr lang="nl-NL" altLang="en-US" sz="1200" b="1" dirty="0">
                <a:solidFill>
                  <a:srgbClr val="F49304"/>
                </a:solidFill>
              </a:rPr>
              <a:t>kernovertuiging/situatie.</a:t>
            </a:r>
            <a:endParaRPr lang="nl-NL" altLang="en-US" sz="1200" b="1" dirty="0"/>
          </a:p>
          <a:p>
            <a:pPr marL="622300" indent="-622300">
              <a:buNone/>
            </a:pPr>
            <a:r>
              <a:rPr lang="nl-NL" altLang="en-US" sz="1200" dirty="0"/>
              <a:t>Stap 2. Analyseer deze kernovertuiging. Wat zijn de redenen dat u dit denkt. Bepaal </a:t>
            </a:r>
            <a:r>
              <a:rPr lang="nl-NL" altLang="en-US" sz="1200" b="1" dirty="0">
                <a:solidFill>
                  <a:srgbClr val="F49304"/>
                </a:solidFill>
              </a:rPr>
              <a:t>ondersteunende aannames </a:t>
            </a:r>
            <a:r>
              <a:rPr lang="nl-NL" altLang="en-US" sz="1200" dirty="0"/>
              <a:t>en pak de vier belangrijkste.</a:t>
            </a:r>
          </a:p>
          <a:p>
            <a:pPr marL="622300" indent="-622300">
              <a:buNone/>
            </a:pPr>
            <a:r>
              <a:rPr lang="nl-NL" altLang="en-US" sz="1200" dirty="0"/>
              <a:t>Stap 3. </a:t>
            </a:r>
            <a:r>
              <a:rPr lang="nl-NL" sz="1200" dirty="0"/>
              <a:t>Dwing uzelf om het tegenovergestelde van deze ondersteunende overtuigingen te construeren door antoniemen en grammaticale tegenstellingen te vinden. Kom met variaties op deze tegenstellingen tot u extreme </a:t>
            </a:r>
            <a:r>
              <a:rPr lang="nl-NL" sz="1200" b="1" dirty="0">
                <a:solidFill>
                  <a:srgbClr val="FF9900"/>
                </a:solidFill>
              </a:rPr>
              <a:t>geherkaderde formuleringen </a:t>
            </a:r>
            <a:r>
              <a:rPr lang="nl-NL" sz="1200" dirty="0"/>
              <a:t>vindt. Als deze uitersten belachelijk en lachwekkend zijn, kunt u er zeker van zijn dat u uzelf buiten uw kader heeft geduwd.</a:t>
            </a:r>
            <a:endParaRPr lang="nl-NL" altLang="en-US" sz="1200" dirty="0"/>
          </a:p>
          <a:p>
            <a:pPr marL="622300" indent="-622300">
              <a:buNone/>
            </a:pPr>
            <a:r>
              <a:rPr lang="nl-NL" altLang="en-US" sz="1200" dirty="0"/>
              <a:t>Stap 4. </a:t>
            </a:r>
            <a:r>
              <a:rPr lang="nl-NL" sz="1200" dirty="0"/>
              <a:t>Overweeg uw tegengestelde ondersteunende overtuigingen en schort ongeloof op door uzelf af te vragen wat er zou gebeuren als ze allemaal waar zouden zijn. </a:t>
            </a:r>
            <a:br>
              <a:rPr lang="nl-NL" sz="1200" dirty="0"/>
            </a:br>
            <a:r>
              <a:rPr lang="nl-NL" sz="1200" dirty="0"/>
              <a:t>Welke </a:t>
            </a:r>
            <a:r>
              <a:rPr lang="nl-NL" sz="1200" b="1" dirty="0">
                <a:solidFill>
                  <a:srgbClr val="F49304"/>
                </a:solidFill>
              </a:rPr>
              <a:t>nieuwe kernovertuiging/situatie </a:t>
            </a:r>
            <a:r>
              <a:rPr lang="nl-NL" sz="1200" dirty="0"/>
              <a:t>heeft dit tot gevolg?</a:t>
            </a:r>
            <a:endParaRPr lang="nl-NL" altLang="en-US" sz="1200" dirty="0"/>
          </a:p>
          <a:p>
            <a:endParaRPr lang="en-US" altLang="en-US" dirty="0"/>
          </a:p>
        </p:txBody>
      </p:sp>
      <p:sp>
        <p:nvSpPr>
          <p:cNvPr id="23556" name="Footer Placeholder 3"/>
          <p:cNvSpPr>
            <a:spLocks noGrp="1"/>
          </p:cNvSpPr>
          <p:nvPr>
            <p:ph type="ftr" sz="quarter" idx="4"/>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900" dirty="0"/>
              <a:t>IBM Confidential</a:t>
            </a:r>
          </a:p>
        </p:txBody>
      </p:sp>
      <p:sp>
        <p:nvSpPr>
          <p:cNvPr id="23557" name="Slide Number Placeholder 4"/>
          <p:cNvSpPr>
            <a:spLocks noGrp="1"/>
          </p:cNvSpPr>
          <p:nvPr>
            <p:ph type="sldNum" sz="quarter" idx="5"/>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A3EAD31D-8D2B-4C5B-A1F5-E5E1CB04635B}" type="slidenum">
              <a:rPr lang="en-US" altLang="en-US" sz="900" smtClean="0"/>
              <a:pPr/>
              <a:t>28</a:t>
            </a:fld>
            <a:endParaRPr lang="en-US" altLang="en-US" sz="900" dirty="0"/>
          </a:p>
        </p:txBody>
      </p:sp>
    </p:spTree>
    <p:extLst>
      <p:ext uri="{BB962C8B-B14F-4D97-AF65-F5344CB8AC3E}">
        <p14:creationId xmlns:p14="http://schemas.microsoft.com/office/powerpoint/2010/main" val="201186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Uitleg oefening 1. </a:t>
            </a:r>
            <a:r>
              <a:rPr lang="nl-NL" altLang="en-US" sz="1200" dirty="0"/>
              <a:t>Bepaal </a:t>
            </a:r>
            <a:r>
              <a:rPr lang="nl-NL" altLang="en-US" sz="1200" b="1" dirty="0">
                <a:solidFill>
                  <a:srgbClr val="F49304"/>
                </a:solidFill>
              </a:rPr>
              <a:t>ondersteunende aannames. </a:t>
            </a:r>
            <a:r>
              <a:rPr lang="nl-NL" sz="1200" dirty="0"/>
              <a:t>Een ondersteunende overtuiging kan een veronderstelling, een reden of een situatie zijn.</a:t>
            </a:r>
            <a:r>
              <a:rPr lang="nl-NL" sz="1200" b="1" dirty="0">
                <a:solidFill>
                  <a:srgbClr val="F49304"/>
                </a:solidFill>
              </a:rPr>
              <a:t> De belangrijkste</a:t>
            </a:r>
            <a:r>
              <a:rPr lang="nl-NL" sz="1200" b="0" dirty="0">
                <a:solidFill>
                  <a:srgbClr val="F49304"/>
                </a:solidFill>
              </a:rPr>
              <a:t>, overkoepelende overtuiging (hoofd overtuiging) zet u in het midden. </a:t>
            </a:r>
            <a:endParaRPr lang="nl-NL" sz="1200" b="0" dirty="0"/>
          </a:p>
          <a:p>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Voorbeeld </a:t>
            </a:r>
            <a:br>
              <a:rPr lang="nl-NL" dirty="0"/>
            </a:br>
            <a:r>
              <a:rPr lang="nl-NL" dirty="0"/>
              <a:t>Om ervoor te zorgen dat u zich beter kunt voorstellen hoe dit in zijn werk gaat is hier een voorbeeld van kernovertuigingen en aannames over de problemen en obstakels in A, B en C. </a:t>
            </a:r>
            <a:br>
              <a:rPr lang="nl-NL" sz="1200" dirty="0"/>
            </a:br>
            <a:r>
              <a:rPr lang="nl-NL" sz="1200" dirty="0"/>
              <a:t>Hoofdovertuiging: </a:t>
            </a:r>
            <a:r>
              <a:rPr lang="nl-NL" sz="1200" kern="1200" dirty="0">
                <a:solidFill>
                  <a:schemeClr val="tx1"/>
                </a:solidFill>
                <a:effectLst/>
                <a:latin typeface="+mn-lt"/>
                <a:ea typeface="+mn-ea"/>
                <a:cs typeface="+mn-cs"/>
              </a:rPr>
              <a:t>Er is een (systematische) lage in-, door- en uitstroom van leerlingen in de techniek.</a:t>
            </a:r>
            <a:br>
              <a:rPr lang="nl-NL" sz="1200" kern="1200" dirty="0">
                <a:solidFill>
                  <a:schemeClr val="tx1"/>
                </a:solidFill>
                <a:effectLst/>
                <a:latin typeface="+mn-lt"/>
                <a:ea typeface="+mn-ea"/>
                <a:cs typeface="+mn-cs"/>
              </a:rPr>
            </a:b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A. </a:t>
            </a:r>
          </a:p>
          <a:p>
            <a:pPr marL="171450" lvl="0" indent="-171450">
              <a:buFontTx/>
              <a:buChar char="-"/>
            </a:pPr>
            <a:r>
              <a:rPr lang="nl-NL" sz="1200" kern="1200" dirty="0">
                <a:solidFill>
                  <a:schemeClr val="tx1"/>
                </a:solidFill>
                <a:effectLst/>
                <a:latin typeface="+mn-lt"/>
                <a:ea typeface="+mn-ea"/>
                <a:cs typeface="+mn-cs"/>
              </a:rPr>
              <a:t>PO heeft geen handvaardigheidlokalen</a:t>
            </a:r>
          </a:p>
          <a:p>
            <a:pPr marL="171450" lvl="0" indent="-171450">
              <a:buFontTx/>
              <a:buChar char="-"/>
            </a:pPr>
            <a:r>
              <a:rPr lang="nl-NL" sz="1200" kern="1200" dirty="0">
                <a:solidFill>
                  <a:schemeClr val="tx1"/>
                </a:solidFill>
                <a:effectLst/>
                <a:latin typeface="+mn-lt"/>
                <a:ea typeface="+mn-ea"/>
                <a:cs typeface="+mn-cs"/>
              </a:rPr>
              <a:t>Nog te weinig know-how aanwezig op basisscholen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Rol van ouders: betutteling, beïnvloeding, pushen voor een hoger advies</a:t>
            </a:r>
          </a:p>
          <a:p>
            <a:pPr marL="171450" lvl="0" indent="-171450">
              <a:buFontTx/>
              <a:buChar char="-"/>
            </a:pPr>
            <a:r>
              <a:rPr lang="nl-NL" sz="1200" kern="1200" dirty="0">
                <a:solidFill>
                  <a:schemeClr val="tx1"/>
                </a:solidFill>
                <a:effectLst/>
                <a:latin typeface="+mn-lt"/>
                <a:ea typeface="+mn-ea"/>
                <a:cs typeface="+mn-cs"/>
              </a:rPr>
              <a:t>Ontbreken uitdagende leeromgeving</a:t>
            </a:r>
          </a:p>
          <a:p>
            <a:pPr marL="171450" lvl="0" indent="-171450">
              <a:buFontTx/>
              <a:buChar char="-"/>
            </a:pPr>
            <a:r>
              <a:rPr lang="nl-NL" sz="1200" kern="1200" dirty="0">
                <a:solidFill>
                  <a:schemeClr val="tx1"/>
                </a:solidFill>
                <a:effectLst/>
                <a:latin typeface="+mn-lt"/>
                <a:ea typeface="+mn-ea"/>
                <a:cs typeface="+mn-cs"/>
              </a:rPr>
              <a:t>Ouders met niet-westerse achtergrond zien techniek als ‘laag’ en vies werk</a:t>
            </a:r>
          </a:p>
          <a:p>
            <a:pPr marL="171450" lvl="0" indent="-171450">
              <a:buFontTx/>
              <a:buChar char="-"/>
            </a:pPr>
            <a:r>
              <a:rPr lang="nl-NL" sz="1200" kern="1200" dirty="0">
                <a:solidFill>
                  <a:schemeClr val="tx1"/>
                </a:solidFill>
                <a:effectLst/>
                <a:latin typeface="+mn-lt"/>
                <a:ea typeface="+mn-ea"/>
                <a:cs typeface="+mn-cs"/>
              </a:rPr>
              <a:t>Onbekendheid van ouders en leerlingen met rol techniek</a:t>
            </a:r>
          </a:p>
          <a:p>
            <a:pPr marL="171450" lvl="0" indent="-171450">
              <a:buFontTx/>
              <a:buChar char="-"/>
            </a:pPr>
            <a:r>
              <a:rPr lang="nl-NL" sz="1200" kern="1200" dirty="0">
                <a:solidFill>
                  <a:schemeClr val="tx1"/>
                </a:solidFill>
                <a:effectLst/>
                <a:latin typeface="+mn-lt"/>
                <a:ea typeface="+mn-ea"/>
                <a:cs typeface="+mn-cs"/>
              </a:rPr>
              <a:t>Negatief beeld ouders en leerlingen van techniek en loopbaanmogelijkheden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Er zijn geen rolmodellen die werken in de techniek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 </a:t>
            </a:r>
          </a:p>
          <a:p>
            <a:pPr marL="171450" lvl="0" indent="-171450">
              <a:buFontTx/>
              <a:buChar char="-"/>
            </a:pPr>
            <a:r>
              <a:rPr lang="nl-NL" sz="1200" kern="1200" dirty="0">
                <a:solidFill>
                  <a:schemeClr val="tx1"/>
                </a:solidFill>
                <a:effectLst/>
                <a:latin typeface="+mn-lt"/>
                <a:ea typeface="+mn-ea"/>
                <a:cs typeface="+mn-cs"/>
              </a:rPr>
              <a:t>Technisch mbo &amp; werken in techniek is onbekend. Bedrijfsleven laat zich te weinig horen/zien</a:t>
            </a:r>
          </a:p>
          <a:p>
            <a:pPr marL="171450" lvl="0" indent="-171450">
              <a:buFontTx/>
              <a:buChar char="-"/>
            </a:pPr>
            <a:r>
              <a:rPr lang="nl-NL" sz="1200" kern="1200" dirty="0">
                <a:solidFill>
                  <a:schemeClr val="tx1"/>
                </a:solidFill>
                <a:effectLst/>
                <a:latin typeface="+mn-lt"/>
                <a:ea typeface="+mn-ea"/>
                <a:cs typeface="+mn-cs"/>
              </a:rPr>
              <a:t>Beeld bij leerlingen dat techniek moeilijk is </a:t>
            </a:r>
          </a:p>
          <a:p>
            <a:pPr marL="171450" lvl="0" indent="-171450">
              <a:buFontTx/>
              <a:buChar char="-"/>
            </a:pPr>
            <a:r>
              <a:rPr lang="nl-NL" sz="1200" kern="1200" dirty="0">
                <a:solidFill>
                  <a:schemeClr val="tx1"/>
                </a:solidFill>
                <a:effectLst/>
                <a:latin typeface="+mn-lt"/>
                <a:ea typeface="+mn-ea"/>
                <a:cs typeface="+mn-cs"/>
              </a:rPr>
              <a:t>ICT bekt beter dan techniek</a:t>
            </a:r>
          </a:p>
          <a:p>
            <a:pPr marL="171450" lvl="0" indent="-171450">
              <a:buFontTx/>
              <a:buChar char="-"/>
            </a:pPr>
            <a:r>
              <a:rPr lang="nl-NL" sz="1200" kern="1200" dirty="0">
                <a:solidFill>
                  <a:schemeClr val="tx1"/>
                </a:solidFill>
                <a:effectLst/>
                <a:latin typeface="+mn-lt"/>
                <a:ea typeface="+mn-ea"/>
                <a:cs typeface="+mn-cs"/>
              </a:rPr>
              <a:t>Vmbo en mbo te veel gescheiden werelden</a:t>
            </a:r>
          </a:p>
          <a:p>
            <a:pPr marL="171450" lvl="0" indent="-171450">
              <a:buFontTx/>
              <a:buChar char="-"/>
            </a:pPr>
            <a:r>
              <a:rPr lang="nl-NL" sz="1200" kern="1200" dirty="0">
                <a:solidFill>
                  <a:schemeClr val="tx1"/>
                </a:solidFill>
                <a:effectLst/>
                <a:latin typeface="+mn-lt"/>
                <a:ea typeface="+mn-ea"/>
                <a:cs typeface="+mn-cs"/>
              </a:rPr>
              <a:t>Ontbreekt nog een doorlopende leerlijn</a:t>
            </a:r>
          </a:p>
          <a:p>
            <a:pPr marL="171450" lvl="0" indent="-171450">
              <a:buFontTx/>
              <a:buChar char="-"/>
            </a:pPr>
            <a:r>
              <a:rPr lang="nl-NL" sz="1200" kern="1200" dirty="0">
                <a:solidFill>
                  <a:schemeClr val="tx1"/>
                </a:solidFill>
                <a:effectLst/>
                <a:latin typeface="+mn-lt"/>
                <a:ea typeface="+mn-ea"/>
                <a:cs typeface="+mn-cs"/>
              </a:rPr>
              <a:t>Vmbo docenten hebben moeite om beroepspraktijk op leeftijdgerichte manier aan te bieden</a:t>
            </a:r>
          </a:p>
          <a:p>
            <a:pPr marL="171450" lvl="0" indent="-171450">
              <a:buFontTx/>
              <a:buChar char="-"/>
            </a:pPr>
            <a:r>
              <a:rPr lang="nl-NL" sz="1200" kern="1200" dirty="0">
                <a:solidFill>
                  <a:schemeClr val="tx1"/>
                </a:solidFill>
                <a:effectLst/>
                <a:latin typeface="+mn-lt"/>
                <a:ea typeface="+mn-ea"/>
                <a:cs typeface="+mn-cs"/>
              </a:rPr>
              <a:t>Faciliteiten te veel verdunt over vmbo scholen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Leerlingen worden niet gestimuleerd naar een andere school te gaan (leerlingen kiezen voor profiel op eigen school)</a:t>
            </a:r>
          </a:p>
          <a:p>
            <a:pPr marL="0" lvl="0" indent="0">
              <a:buFontTx/>
              <a:buNone/>
            </a:pPr>
            <a:endParaRPr lang="nl-NL" sz="1200" kern="1200" dirty="0">
              <a:solidFill>
                <a:schemeClr val="tx1"/>
              </a:solidFill>
              <a:effectLst/>
              <a:latin typeface="+mn-lt"/>
              <a:ea typeface="+mn-ea"/>
              <a:cs typeface="+mn-cs"/>
            </a:endParaRPr>
          </a:p>
          <a:p>
            <a:pPr marL="0" lvl="0" indent="0">
              <a:buFontTx/>
              <a:buNone/>
            </a:pPr>
            <a:r>
              <a:rPr lang="nl-NL" sz="1200" kern="1200" dirty="0">
                <a:solidFill>
                  <a:schemeClr val="tx1"/>
                </a:solidFill>
                <a:effectLst/>
                <a:latin typeface="+mn-lt"/>
                <a:ea typeface="+mn-ea"/>
                <a:cs typeface="+mn-cs"/>
              </a:rPr>
              <a: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Onbekendheid carrièreperspectieven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Arbeidsmarkt wordt te weinig als vertrekpunt genomen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Werving op basis van de bestaande interesse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Vmbo is onvoldoende aangesloten bij PPS-en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Lage instroom mbo = lage uitstroom arbeidsmarkt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Discriminatie in aannamebeleid t.o.v. leerlingen met niet westerse achtergrond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Geen succeservaring stage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Afstemming school bedrijfsleven is lastig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kern="1200" dirty="0">
              <a:solidFill>
                <a:schemeClr val="tx1"/>
              </a:solidFill>
              <a:effectLst/>
              <a:latin typeface="+mn-lt"/>
              <a:ea typeface="+mn-ea"/>
              <a:cs typeface="+mn-cs"/>
            </a:endParaRPr>
          </a:p>
          <a:p>
            <a:pPr marL="0" lvl="0" indent="0">
              <a:buFontTx/>
              <a:buNone/>
            </a:pPr>
            <a:endParaRPr lang="nl-NL" sz="1200" kern="1200" dirty="0">
              <a:solidFill>
                <a:schemeClr val="tx1"/>
              </a:solidFill>
              <a:effectLst/>
              <a:latin typeface="+mn-lt"/>
              <a:ea typeface="+mn-ea"/>
              <a:cs typeface="+mn-cs"/>
            </a:endParaRPr>
          </a:p>
          <a:p>
            <a:pPr marL="171450" lvl="0" indent="-171450">
              <a:buFontTx/>
              <a:buChar cha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kern="1200" dirty="0">
              <a:solidFill>
                <a:schemeClr val="tx1"/>
              </a:solidFill>
              <a:effectLst/>
              <a:latin typeface="+mn-lt"/>
              <a:ea typeface="+mn-ea"/>
              <a:cs typeface="+mn-cs"/>
            </a:endParaRPr>
          </a:p>
          <a:p>
            <a:pPr marL="171450" lvl="0" indent="-171450">
              <a:buFontTx/>
              <a:buChar cha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Slide Number Placeholder 3"/>
          <p:cNvSpPr>
            <a:spLocks noGrp="1"/>
          </p:cNvSpPr>
          <p:nvPr>
            <p:ph type="sldNum" sz="quarter" idx="5"/>
          </p:nvPr>
        </p:nvSpPr>
        <p:spPr/>
        <p:txBody>
          <a:bodyPr/>
          <a:lstStyle/>
          <a:p>
            <a:fld id="{AC9E2D49-1D98-45D7-8080-3C7CADFECFDC}" type="slidenum">
              <a:rPr lang="nl-NL" smtClean="0"/>
              <a:t>29</a:t>
            </a:fld>
            <a:endParaRPr lang="nl-NL" dirty="0"/>
          </a:p>
        </p:txBody>
      </p:sp>
    </p:spTree>
    <p:extLst>
      <p:ext uri="{BB962C8B-B14F-4D97-AF65-F5344CB8AC3E}">
        <p14:creationId xmlns:p14="http://schemas.microsoft.com/office/powerpoint/2010/main" val="2773002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en-US" sz="1200" dirty="0"/>
              <a:t>Stap 2. Analyseer deze kernovertuiging. Wat zijn de redenen dat je dit denkt? Bepaal vervolgens </a:t>
            </a:r>
            <a:r>
              <a:rPr lang="nl-NL" altLang="en-US" sz="1200" b="1" dirty="0">
                <a:solidFill>
                  <a:srgbClr val="F49304"/>
                </a:solidFill>
              </a:rPr>
              <a:t>ondersteunende aannames, pak de grammaticale tegenstelling </a:t>
            </a:r>
            <a:r>
              <a:rPr lang="nl-NL" altLang="en-US" sz="1200" dirty="0"/>
              <a:t>en pak de vier belangrijkste.</a:t>
            </a:r>
          </a:p>
          <a:p>
            <a:endParaRPr lang="en-US" altLang="en-US" dirty="0"/>
          </a:p>
          <a:p>
            <a:r>
              <a:rPr lang="nl-NL" i="1" dirty="0"/>
              <a:t>Voorbeeld (let op in onderstaand voorbeeld zijn ook alvast de nieuwe kernovertuigingen toegevoegd)</a:t>
            </a:r>
            <a:endParaRPr lang="en-US" altLang="en-US" dirty="0"/>
          </a:p>
          <a:p>
            <a:r>
              <a:rPr lang="en-US" altLang="en-US" dirty="0"/>
              <a:t>A. </a:t>
            </a:r>
          </a:p>
          <a:p>
            <a:pPr lvl="0"/>
            <a:r>
              <a:rPr lang="nl-NL" sz="1200" kern="1200" dirty="0">
                <a:solidFill>
                  <a:schemeClr val="tx1"/>
                </a:solidFill>
                <a:effectLst/>
                <a:latin typeface="+mn-lt"/>
                <a:ea typeface="+mn-ea"/>
                <a:cs typeface="+mn-cs"/>
              </a:rPr>
              <a:t>Omkeringen (van overtuigingen vorige slide):</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willen dat hun kinderen iets praktisch doen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willen dat hun kinderen iets maken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Ouders willen dat hun kinderen gelukkig zijn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willen dat hun kinderen vieze handen krijgen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zien hun kind stralen in techniek en stimuleren op basis daarvan om te kiezen voor een technisch profiel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willen dat kinderen fouten maken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willen dat hun kinderen leren door te doen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willen dat hun kinderen van ‘de straat’ zijn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 willen dat hun kinderen met werkstukken thuis komen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willen dat hun kinderen structuur krijgen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Ouders zien dat techniek overal is</a:t>
            </a:r>
          </a:p>
          <a:p>
            <a:pPr lvl="0"/>
            <a:r>
              <a:rPr lang="nl-NL" sz="1200" b="1" i="1" kern="1200" dirty="0">
                <a:solidFill>
                  <a:schemeClr val="tx1"/>
                </a:solidFill>
                <a:effectLst/>
                <a:latin typeface="+mn-lt"/>
                <a:ea typeface="+mn-ea"/>
                <a:cs typeface="+mn-cs"/>
              </a:rPr>
              <a:t>Nieuwe stelling:</a:t>
            </a:r>
            <a:r>
              <a:rPr lang="nl-NL" sz="1200" i="1" kern="1200" dirty="0">
                <a:solidFill>
                  <a:schemeClr val="tx1"/>
                </a:solidFill>
                <a:effectLst/>
                <a:latin typeface="+mn-lt"/>
                <a:ea typeface="+mn-ea"/>
                <a:cs typeface="+mn-cs"/>
              </a:rPr>
              <a:t> Ouders willen dat hun kinderen zich creatief en innovatief kunnen uiten aan de toekomst van de stad</a:t>
            </a:r>
          </a:p>
          <a:p>
            <a:endParaRPr lang="en-US" altLang="en-US" dirty="0"/>
          </a:p>
          <a:p>
            <a:r>
              <a:rPr lang="en-US" altLang="en-US" dirty="0"/>
              <a:t>B </a:t>
            </a:r>
          </a:p>
          <a:p>
            <a:pPr lvl="0"/>
            <a:r>
              <a:rPr lang="nl-NL" sz="1200" kern="1200" dirty="0">
                <a:solidFill>
                  <a:schemeClr val="tx1"/>
                </a:solidFill>
                <a:effectLst/>
                <a:latin typeface="+mn-lt"/>
                <a:ea typeface="+mn-ea"/>
                <a:cs typeface="+mn-cs"/>
              </a:rPr>
              <a:t>Omkeringen: </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Leerlingen kiezen voor techniek en het vmbo en mbo</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Alle leerlingen die kiezen voor techniek vmbo kiezen daarna voor techniek mbo</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Zelfs de leerlingen met de niet techniek projecten in de bovenbouw kiezen voor techniek mbo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Leerlingen op het vo komen al op het mbo en mbo leerlingen komen op het vo als assistent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Leerlingen kunnen zich inschrijven op het mbo voor vakken, bij wijze van hobby </a:t>
            </a:r>
          </a:p>
          <a:p>
            <a:pPr marL="171450" lvl="0" indent="-171450">
              <a:buFont typeface="Arial" panose="020B0604020202020204" pitchFamily="34" charset="0"/>
              <a:buChar char="•"/>
            </a:pPr>
            <a:endParaRPr lang="nl-NL" sz="1200" kern="1200" dirty="0">
              <a:solidFill>
                <a:schemeClr val="tx1"/>
              </a:solidFill>
              <a:effectLst/>
              <a:latin typeface="+mn-lt"/>
              <a:ea typeface="+mn-ea"/>
              <a:cs typeface="+mn-cs"/>
            </a:endParaRPr>
          </a:p>
          <a:p>
            <a:pPr lvl="0"/>
            <a:r>
              <a:rPr lang="nl-NL" sz="1200" b="1" i="1" kern="1200" dirty="0">
                <a:solidFill>
                  <a:schemeClr val="tx1"/>
                </a:solidFill>
                <a:effectLst/>
                <a:latin typeface="+mn-lt"/>
                <a:ea typeface="+mn-ea"/>
                <a:cs typeface="+mn-cs"/>
              </a:rPr>
              <a:t>Nieuwe stelling:</a:t>
            </a:r>
            <a:r>
              <a:rPr lang="nl-NL" sz="1200" i="1" kern="1200" dirty="0">
                <a:solidFill>
                  <a:schemeClr val="tx1"/>
                </a:solidFill>
                <a:effectLst/>
                <a:latin typeface="+mn-lt"/>
                <a:ea typeface="+mn-ea"/>
                <a:cs typeface="+mn-cs"/>
              </a:rPr>
              <a:t> De mbo techniek opleidingen zitten allemaal vol en hebben een numerus fixus / loting</a:t>
            </a:r>
          </a:p>
          <a:p>
            <a:pPr marL="0" lvl="0" indent="0">
              <a:buFontTx/>
              <a:buNone/>
            </a:pP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Omkeringen: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Er is een positieve beeldvorming over techniek en het vmbo bij leerlingen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Er is een passie voor techniek/technologie bij leerlingen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Leerlingen zijn trots op hun techniekopleiding</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Leerlingen blijven hun techniekpassie volgen in hun hele ontwikkeling</a:t>
            </a:r>
            <a:endParaRPr lang="nl-NL" sz="1200" i="1" kern="1200" dirty="0">
              <a:solidFill>
                <a:schemeClr val="tx1"/>
              </a:solidFill>
              <a:effectLst/>
              <a:latin typeface="+mn-lt"/>
              <a:ea typeface="+mn-ea"/>
              <a:cs typeface="+mn-cs"/>
            </a:endParaRPr>
          </a:p>
          <a:p>
            <a:pPr lvl="0"/>
            <a:r>
              <a:rPr lang="nl-NL" sz="1200" b="1" i="1" kern="1200" dirty="0">
                <a:solidFill>
                  <a:schemeClr val="tx1"/>
                </a:solidFill>
                <a:effectLst/>
                <a:latin typeface="+mn-lt"/>
                <a:ea typeface="+mn-ea"/>
                <a:cs typeface="+mn-cs"/>
              </a:rPr>
              <a:t>Nieuwe stelling:</a:t>
            </a:r>
            <a:r>
              <a:rPr lang="nl-NL" sz="1200" i="1" kern="1200" dirty="0">
                <a:solidFill>
                  <a:schemeClr val="tx1"/>
                </a:solidFill>
                <a:effectLst/>
                <a:latin typeface="+mn-lt"/>
                <a:ea typeface="+mn-ea"/>
                <a:cs typeface="+mn-cs"/>
              </a:rPr>
              <a:t> Leerlingen zien dat techniek/technologie bij hun past en zijn rolmodel (voor toekomstige techniek leerlingen)</a:t>
            </a:r>
          </a:p>
          <a:p>
            <a:pPr marL="0" lvl="0" indent="0">
              <a:buFontTx/>
              <a:buNone/>
            </a:pP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Omkeringen: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Kinderen kiezen heel bewust voor een beroepsrichting ongeacht de afstand</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In 2030 bestaat de school als fysieke locatie niet meer</a:t>
            </a:r>
          </a:p>
          <a:p>
            <a:pPr lvl="0"/>
            <a:r>
              <a:rPr lang="nl-NL" sz="1200" b="1" i="1" kern="1200" dirty="0">
                <a:solidFill>
                  <a:schemeClr val="tx1"/>
                </a:solidFill>
                <a:effectLst/>
                <a:latin typeface="+mn-lt"/>
                <a:ea typeface="+mn-ea"/>
                <a:cs typeface="+mn-cs"/>
              </a:rPr>
              <a:t>Nieuwe stelling:</a:t>
            </a:r>
            <a:r>
              <a:rPr lang="nl-NL" sz="1200" i="1" kern="1200" dirty="0">
                <a:solidFill>
                  <a:schemeClr val="tx1"/>
                </a:solidFill>
                <a:effectLst/>
                <a:latin typeface="+mn-lt"/>
                <a:ea typeface="+mn-ea"/>
                <a:cs typeface="+mn-cs"/>
              </a:rPr>
              <a:t> De stad zelf is de nieuwe locatie</a:t>
            </a:r>
          </a:p>
          <a:p>
            <a:pPr lvl="0"/>
            <a:endParaRPr lang="nl-NL" sz="1200" i="1" kern="1200" dirty="0">
              <a:solidFill>
                <a:schemeClr val="tx1"/>
              </a:solidFill>
              <a:effectLst/>
              <a:latin typeface="+mn-lt"/>
              <a:ea typeface="+mn-ea"/>
              <a:cs typeface="+mn-cs"/>
            </a:endParaRPr>
          </a:p>
          <a:p>
            <a:pPr lvl="0"/>
            <a:r>
              <a:rPr lang="nl-NL" sz="1200" i="0" kern="1200" dirty="0">
                <a:solidFill>
                  <a:schemeClr val="tx1"/>
                </a:solidFill>
                <a:effectLst/>
                <a:latin typeface="+mn-lt"/>
                <a:ea typeface="+mn-ea"/>
                <a:cs typeface="+mn-cs"/>
              </a:rPr>
              <a:t>Omkeringen: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 betrekken de leerlingen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De leerling kent zichzelf door en door</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We kennen de leerlingen door en door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Door te doen ervaart de leerling wat hij kan en wie hij is; en kan dit presenteren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0" kern="1200" dirty="0">
                <a:solidFill>
                  <a:schemeClr val="tx1"/>
                </a:solidFill>
                <a:effectLst/>
                <a:latin typeface="+mn-lt"/>
                <a:ea typeface="+mn-ea"/>
                <a:cs typeface="+mn-cs"/>
              </a:rPr>
              <a:t>‘Dit ben ik’: De leerling kent zichzelf het beste (als hij kans heeft gehad zichzelf te ontdekken)</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1" kern="1200" dirty="0">
                <a:solidFill>
                  <a:schemeClr val="tx1"/>
                </a:solidFill>
                <a:effectLst/>
                <a:latin typeface="+mn-lt"/>
                <a:ea typeface="+mn-ea"/>
                <a:cs typeface="+mn-cs"/>
              </a:rPr>
              <a:t>Nieuwe stelling: </a:t>
            </a:r>
            <a:r>
              <a:rPr lang="nl-NL" sz="1200" i="1" kern="1200" dirty="0">
                <a:solidFill>
                  <a:schemeClr val="tx1"/>
                </a:solidFill>
                <a:effectLst/>
                <a:latin typeface="+mn-lt"/>
                <a:ea typeface="+mn-ea"/>
                <a:cs typeface="+mn-cs"/>
              </a:rPr>
              <a:t>Doordat de leerling zichzelf laat zien maakt de school samen met de leerling de volgende stap in het leerproces. </a:t>
            </a:r>
            <a:br>
              <a:rPr lang="nl-NL" sz="1200" i="1"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We creëren een situatie waarin de leerling ervaart wat hij wil en wie hij is, en hij presenteert dat (hij = ook zij)</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Omkeringen:</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Er is oriëntatie op techniek in vmbo-onderbouw</a:t>
            </a:r>
          </a:p>
          <a:p>
            <a:pPr marL="171450" lvl="0" indent="-171450">
              <a:buFont typeface="Arial" panose="020B0604020202020204" pitchFamily="34" charset="0"/>
              <a:buChar char="•"/>
            </a:pPr>
            <a:r>
              <a:rPr lang="nl-NL" sz="1200" kern="1200" dirty="0">
                <a:solidFill>
                  <a:schemeClr val="tx1"/>
                </a:solidFill>
                <a:effectLst/>
                <a:latin typeface="+mn-lt"/>
                <a:ea typeface="+mn-ea"/>
                <a:cs typeface="+mn-cs"/>
              </a:rPr>
              <a:t>Er zijn projecten met techniek (vakoverstijgend), cross-overs, contextrijk</a:t>
            </a:r>
          </a:p>
          <a:p>
            <a:pPr lvl="0"/>
            <a:r>
              <a:rPr lang="nl-NL" sz="1200" b="1" i="1" kern="1200" dirty="0">
                <a:solidFill>
                  <a:schemeClr val="tx1"/>
                </a:solidFill>
                <a:effectLst/>
                <a:latin typeface="+mn-lt"/>
                <a:ea typeface="+mn-ea"/>
                <a:cs typeface="+mn-cs"/>
              </a:rPr>
              <a:t>Nieuwe stelling:</a:t>
            </a:r>
            <a:r>
              <a:rPr lang="nl-NL" sz="1200" i="1" kern="1200" dirty="0">
                <a:solidFill>
                  <a:schemeClr val="tx1"/>
                </a:solidFill>
                <a:effectLst/>
                <a:latin typeface="+mn-lt"/>
                <a:ea typeface="+mn-ea"/>
                <a:cs typeface="+mn-cs"/>
              </a:rPr>
              <a:t> Techniek is het leukste vak in de onderbouw, techniek/technologie komt terug in álle profielen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en-US" altLang="en-US" dirty="0"/>
          </a:p>
        </p:txBody>
      </p:sp>
      <p:sp>
        <p:nvSpPr>
          <p:cNvPr id="43012" name="Footer Placeholder 3"/>
          <p:cNvSpPr>
            <a:spLocks noGrp="1"/>
          </p:cNvSpPr>
          <p:nvPr>
            <p:ph type="ftr" sz="quarter" idx="4"/>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900" dirty="0"/>
              <a:t>IBM Confidential</a:t>
            </a:r>
          </a:p>
        </p:txBody>
      </p:sp>
      <p:sp>
        <p:nvSpPr>
          <p:cNvPr id="43013" name="Slide Number Placeholder 4"/>
          <p:cNvSpPr>
            <a:spLocks noGrp="1"/>
          </p:cNvSpPr>
          <p:nvPr>
            <p:ph type="sldNum" sz="quarter" idx="5"/>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026E686C-B5E9-4CBC-A91A-D9224247BD23}" type="slidenum">
              <a:rPr lang="en-US" altLang="en-US" sz="900" smtClean="0"/>
              <a:pPr/>
              <a:t>30</a:t>
            </a:fld>
            <a:endParaRPr lang="en-US" altLang="en-US" sz="900" dirty="0"/>
          </a:p>
        </p:txBody>
      </p:sp>
    </p:spTree>
    <p:extLst>
      <p:ext uri="{BB962C8B-B14F-4D97-AF65-F5344CB8AC3E}">
        <p14:creationId xmlns:p14="http://schemas.microsoft.com/office/powerpoint/2010/main" val="176329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Onderdelen: </a:t>
            </a:r>
          </a:p>
          <a:p>
            <a:pPr marL="171450" indent="-171450">
              <a:buFontTx/>
              <a:buChar char="-"/>
            </a:pPr>
            <a:r>
              <a:rPr lang="nl-NL" dirty="0"/>
              <a:t>Introductie werkboeken </a:t>
            </a:r>
          </a:p>
          <a:p>
            <a:pPr marL="171450" indent="-171450">
              <a:buFontTx/>
              <a:buChar char="-"/>
            </a:pPr>
            <a:r>
              <a:rPr lang="nl-NL" dirty="0"/>
              <a:t>Ruimte voor een eigen kennismaking </a:t>
            </a:r>
          </a:p>
          <a:p>
            <a:pPr marL="171450" indent="-171450">
              <a:buFontTx/>
              <a:buChar char="-"/>
            </a:pPr>
            <a:r>
              <a:rPr lang="nl-NL" dirty="0"/>
              <a:t>Ruimte voor update regio voortgang</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a:t>
            </a:fld>
            <a:endParaRPr lang="nl-NL" dirty="0"/>
          </a:p>
        </p:txBody>
      </p:sp>
    </p:spTree>
    <p:extLst>
      <p:ext uri="{BB962C8B-B14F-4D97-AF65-F5344CB8AC3E}">
        <p14:creationId xmlns:p14="http://schemas.microsoft.com/office/powerpoint/2010/main" val="3343577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622300" indent="-622300">
              <a:buNone/>
            </a:pPr>
            <a:r>
              <a:rPr lang="nl-NL" altLang="en-US" sz="1200" dirty="0"/>
              <a:t>Stap 3. </a:t>
            </a:r>
            <a:r>
              <a:rPr lang="nl-NL" sz="1200" dirty="0"/>
              <a:t>Dwing uzelf om het tegenovergestelde van deze ondersteunende overtuigingen te construeren door antoniemen en grammaticale tegenstellingen te vinden. Kom met variaties op deze tegenstellingen tot je extreme </a:t>
            </a:r>
            <a:r>
              <a:rPr lang="nl-NL" sz="1200" b="1" dirty="0">
                <a:solidFill>
                  <a:srgbClr val="FF9900"/>
                </a:solidFill>
              </a:rPr>
              <a:t>geherkaderde formuleringen </a:t>
            </a:r>
            <a:r>
              <a:rPr lang="nl-NL" sz="1200" dirty="0"/>
              <a:t>vindt. Als deze uitersten belachelijk en lachwekkend zijn, kunt u er zeker van zijn dat je jezelf buiten je kader hebt geduwd.</a:t>
            </a:r>
            <a:endParaRPr lang="nl-NL" altLang="en-US" sz="1200" dirty="0"/>
          </a:p>
          <a:p>
            <a:pPr marL="622300" indent="-622300">
              <a:buNone/>
            </a:pPr>
            <a:r>
              <a:rPr lang="nl-NL" altLang="en-US" sz="1200" dirty="0"/>
              <a:t>Stap 4. </a:t>
            </a:r>
            <a:r>
              <a:rPr lang="nl-NL" sz="1200" dirty="0"/>
              <a:t>Overweeg uw tegengestelde ondersteunende overtuigingen en schort ongeloof op door u af te vragen wat er zou gebeuren als ze allemaal waar zouden zijn. Welke </a:t>
            </a:r>
            <a:r>
              <a:rPr lang="nl-NL" sz="1200" b="1" dirty="0">
                <a:solidFill>
                  <a:srgbClr val="F49304"/>
                </a:solidFill>
              </a:rPr>
              <a:t>nieuwe kernovertuiging/situatie </a:t>
            </a:r>
            <a:r>
              <a:rPr lang="nl-NL" sz="1200" dirty="0"/>
              <a:t>heeft dit tot gevolg?</a:t>
            </a:r>
          </a:p>
          <a:p>
            <a:pPr marL="622300" indent="-622300">
              <a:buNone/>
            </a:pPr>
            <a:endParaRPr lang="nl-NL" altLang="en-US" sz="1200" dirty="0"/>
          </a:p>
          <a:p>
            <a:pPr marL="622300" indent="-622300">
              <a:buNone/>
            </a:pPr>
            <a:r>
              <a:rPr lang="nl-NL" altLang="en-US" sz="1200" i="1" dirty="0"/>
              <a:t>Voorbeeld </a:t>
            </a:r>
          </a:p>
          <a:p>
            <a:pPr marL="622300" marR="0" lvl="0" indent="-622300" algn="l" defTabSz="914400" rtl="0" eaLnBrk="1" fontAlgn="auto" latinLnBrk="0" hangingPunct="1">
              <a:lnSpc>
                <a:spcPct val="100000"/>
              </a:lnSpc>
              <a:spcBef>
                <a:spcPts val="0"/>
              </a:spcBef>
              <a:spcAft>
                <a:spcPts val="0"/>
              </a:spcAft>
              <a:buClrTx/>
              <a:buSzTx/>
              <a:buFontTx/>
              <a:buNone/>
              <a:tabLst/>
              <a:defRPr/>
            </a:pPr>
            <a:r>
              <a:rPr lang="nl-NL" altLang="en-US" sz="1200" i="0" dirty="0"/>
              <a:t>Zie voor een voorbeeld van mogelijke uitkomsten slide 27 van dit werkboek. </a:t>
            </a:r>
            <a:endParaRPr lang="nl-NL" sz="1200" kern="1200" dirty="0">
              <a:solidFill>
                <a:schemeClr val="tx1"/>
              </a:solidFill>
              <a:effectLst/>
              <a:latin typeface="+mn-lt"/>
              <a:ea typeface="+mn-ea"/>
              <a:cs typeface="+mn-cs"/>
            </a:endParaRPr>
          </a:p>
          <a:p>
            <a:pPr marL="622300" indent="-622300">
              <a:buNone/>
            </a:pPr>
            <a:endParaRPr lang="nl-NL" altLang="en-US" sz="1200" i="0" dirty="0"/>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31</a:t>
            </a:fld>
            <a:endParaRPr lang="nl-NL" dirty="0"/>
          </a:p>
        </p:txBody>
      </p:sp>
    </p:spTree>
    <p:extLst>
      <p:ext uri="{BB962C8B-B14F-4D97-AF65-F5344CB8AC3E}">
        <p14:creationId xmlns:p14="http://schemas.microsoft.com/office/powerpoint/2010/main" val="1333221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Indien u in meerdere groepen werkt, is het belangrijk dat u de kernovertuigingen met elkaar uitwisselt en hierover met elkaar in gesprek gaat. Is het mogelijk om 1 nieuwe kernovertuiging op te schrijven?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32</a:t>
            </a:fld>
            <a:endParaRPr lang="nl-NL" dirty="0"/>
          </a:p>
        </p:txBody>
      </p:sp>
    </p:spTree>
    <p:extLst>
      <p:ext uri="{BB962C8B-B14F-4D97-AF65-F5344CB8AC3E}">
        <p14:creationId xmlns:p14="http://schemas.microsoft.com/office/powerpoint/2010/main" val="2997077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Kunt u op basis van het voorgaande de gezamenlijke ambitie/ visie aanscherpen? (Tip: deze mag uiteraard ambitieus zijn!)</a:t>
            </a:r>
          </a:p>
          <a:p>
            <a:endParaRPr lang="nl-NL" dirty="0"/>
          </a:p>
          <a:p>
            <a:r>
              <a:rPr lang="nl-NL" dirty="0"/>
              <a:t>Het formuleren van een gezamenlijk doel met een gedeelde urgentie in lijn met individuele belangen is cruciaal. Een gedeeld besef dat er iets te winnen valt door samen te werken. Succesvolle samenwerkingen blijven deze ambitie en de behaalde resultaten monitoren en evalueren. Een aantal vragen om te behandelen zijn bijvoorbeeld: beantwoordt de samenwerking nog aan onze gezamenlijke doelstellingen, leidt het tot de gewenste resultaten, wat werkt en wat (nog niet), hoe gaan we dit in de toekomst beter doen? Maar ook: zijn we allemaal nog tevreden, moeten we de doelstelling misschien aanpassen?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33</a:t>
            </a:fld>
            <a:endParaRPr lang="nl-NL" dirty="0"/>
          </a:p>
        </p:txBody>
      </p:sp>
    </p:spTree>
    <p:extLst>
      <p:ext uri="{BB962C8B-B14F-4D97-AF65-F5344CB8AC3E}">
        <p14:creationId xmlns:p14="http://schemas.microsoft.com/office/powerpoint/2010/main" val="1516420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34</a:t>
            </a:fld>
            <a:endParaRPr lang="nl-NL" dirty="0"/>
          </a:p>
        </p:txBody>
      </p:sp>
    </p:spTree>
    <p:extLst>
      <p:ext uri="{BB962C8B-B14F-4D97-AF65-F5344CB8AC3E}">
        <p14:creationId xmlns:p14="http://schemas.microsoft.com/office/powerpoint/2010/main" val="1769735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Dit werkboek is tot stand gekomen aan de hand van de workshops door IBM i.s.m. het ondersteuningsteam Sterk Techniekonderwijs en bewerkt door het ondersteuningteam Sterk Techniekonderwijs.</a:t>
            </a:r>
            <a:endParaRPr lang="nl-NL" dirty="0"/>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35</a:t>
            </a:fld>
            <a:endParaRPr lang="nl-NL" dirty="0"/>
          </a:p>
        </p:txBody>
      </p:sp>
    </p:spTree>
    <p:extLst>
      <p:ext uri="{BB962C8B-B14F-4D97-AF65-F5344CB8AC3E}">
        <p14:creationId xmlns:p14="http://schemas.microsoft.com/office/powerpoint/2010/main" val="269927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op! Deze introductie dient aangepast te worden naar de wijze waarop de regio e.e.a. gaat aanpakken. De hier beschreven aanpak is afgeleid van het IBM programma (bestaande uit 4 workshop). </a:t>
            </a:r>
            <a:br>
              <a:rPr lang="en-US" dirty="0"/>
            </a:br>
            <a:r>
              <a:rPr lang="en-US" dirty="0"/>
              <a:t>NB: voor werkboek 2 is geen presentatie beschikbaar, maar is een toolbox Design Thinking gemaakt. Zo kunt u deze methode eventueel ook zelf toepassen. </a:t>
            </a:r>
            <a:endParaRPr lang="nl-NL" dirty="0"/>
          </a:p>
        </p:txBody>
      </p:sp>
      <p:sp>
        <p:nvSpPr>
          <p:cNvPr id="4" name="Slide Number Placeholder 3"/>
          <p:cNvSpPr>
            <a:spLocks noGrp="1"/>
          </p:cNvSpPr>
          <p:nvPr>
            <p:ph type="sldNum" sz="quarter" idx="5"/>
          </p:nvPr>
        </p:nvSpPr>
        <p:spPr/>
        <p:txBody>
          <a:bodyPr/>
          <a:lstStyle/>
          <a:p>
            <a:fld id="{AC9E2D49-1D98-45D7-8080-3C7CADFECFDC}" type="slidenum">
              <a:rPr lang="nl-NL" smtClean="0"/>
              <a:t>4</a:t>
            </a:fld>
            <a:endParaRPr lang="nl-NL" dirty="0"/>
          </a:p>
        </p:txBody>
      </p:sp>
    </p:spTree>
    <p:extLst>
      <p:ext uri="{BB962C8B-B14F-4D97-AF65-F5344CB8AC3E}">
        <p14:creationId xmlns:p14="http://schemas.microsoft.com/office/powerpoint/2010/main" val="340579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Aandacht voor de relationele kant zorgt voor onderling vertrouwen, dit maakt de samenwerking robuust. </a:t>
            </a:r>
            <a:r>
              <a:rPr lang="nl-NL" sz="1200" kern="1200" dirty="0">
                <a:solidFill>
                  <a:schemeClr val="tx1"/>
                </a:solidFill>
                <a:effectLst/>
                <a:latin typeface="+mn-lt"/>
                <a:ea typeface="+mn-ea"/>
                <a:cs typeface="+mn-cs"/>
              </a:rPr>
              <a:t>De uitdaging van ieder partnerschap is om samen meer te bereiken dan iedere partij alleen zou kunnen. </a:t>
            </a:r>
            <a:r>
              <a:rPr lang="nl-NL" dirty="0"/>
              <a:t>Relatiebeheer, het ‘warm houden’ van het netwerk is een belangrijk onderdeel. Persoonlijk contact werkt het beste. Zeker als u en uw partners elkaar nog niet zo goed kennen, is het goed dat u regelmatig contact houdt, misschien ook eens in een informelere setting. Wanneer u een goed contact heeft met elkaar ontstaan conflicten minder snel en lost u ze juist sneller op.</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5</a:t>
            </a:fld>
            <a:endParaRPr lang="nl-NL" dirty="0"/>
          </a:p>
        </p:txBody>
      </p:sp>
    </p:spTree>
    <p:extLst>
      <p:ext uri="{BB962C8B-B14F-4D97-AF65-F5344CB8AC3E}">
        <p14:creationId xmlns:p14="http://schemas.microsoft.com/office/powerpoint/2010/main" val="292359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 in te vullen door de regio.</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6</a:t>
            </a:fld>
            <a:endParaRPr lang="nl-NL" dirty="0"/>
          </a:p>
        </p:txBody>
      </p:sp>
    </p:spTree>
    <p:extLst>
      <p:ext uri="{BB962C8B-B14F-4D97-AF65-F5344CB8AC3E}">
        <p14:creationId xmlns:p14="http://schemas.microsoft.com/office/powerpoint/2010/main" val="4055657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Onderdelen: </a:t>
            </a:r>
            <a:br>
              <a:rPr lang="nl-NL" dirty="0"/>
            </a:br>
            <a:r>
              <a:rPr lang="nl-NL" dirty="0"/>
              <a:t>- Inleiding regiovisie</a:t>
            </a:r>
            <a:br>
              <a:rPr lang="nl-NL" dirty="0"/>
            </a:br>
            <a:r>
              <a:rPr lang="nl-NL" dirty="0"/>
              <a:t>- Voorbeeldvragen voor een verdieping op de data behandelen in subgroepen</a:t>
            </a:r>
          </a:p>
          <a:p>
            <a:pPr marL="171450" indent="-171450">
              <a:buFontTx/>
              <a:buChar char="-"/>
            </a:pPr>
            <a:r>
              <a:rPr lang="nl-NL" dirty="0"/>
              <a:t>Samenvatting / Terugkoppeling </a:t>
            </a:r>
          </a:p>
          <a:p>
            <a:pPr marL="171450" indent="-171450">
              <a:buFontTx/>
              <a:buChar char="-"/>
            </a:pPr>
            <a:r>
              <a:rPr lang="nl-NL" dirty="0"/>
              <a:t>Voorbeeldvragen: duurzaam &amp; dekkend, onderwijsaanbod profielen, doorstroom, arbeidsmarktcontext, kwaliteit van het onderwijs en tot slot lerarentekort</a:t>
            </a:r>
          </a:p>
          <a:p>
            <a:pPr marL="171450" indent="-171450">
              <a:buFontTx/>
              <a:buChar char="-"/>
            </a:pPr>
            <a:r>
              <a:rPr lang="nl-NL" dirty="0"/>
              <a:t>Ruimte voor een samenvatting </a:t>
            </a:r>
          </a:p>
          <a:p>
            <a:pPr marL="171450" indent="-171450">
              <a:buFontTx/>
              <a:buChar char="-"/>
            </a:pPr>
            <a:r>
              <a:rPr lang="nl-NL" dirty="0"/>
              <a:t>Mogelijke huiswerkopdracht: Track Record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7</a:t>
            </a:fld>
            <a:endParaRPr lang="nl-NL" dirty="0"/>
          </a:p>
        </p:txBody>
      </p:sp>
    </p:spTree>
    <p:extLst>
      <p:ext uri="{BB962C8B-B14F-4D97-AF65-F5344CB8AC3E}">
        <p14:creationId xmlns:p14="http://schemas.microsoft.com/office/powerpoint/2010/main" val="3705162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8</a:t>
            </a:fld>
            <a:endParaRPr lang="nl-NL" dirty="0"/>
          </a:p>
        </p:txBody>
      </p:sp>
    </p:spTree>
    <p:extLst>
      <p:ext uri="{BB962C8B-B14F-4D97-AF65-F5344CB8AC3E}">
        <p14:creationId xmlns:p14="http://schemas.microsoft.com/office/powerpoint/2010/main" val="53132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9</a:t>
            </a:fld>
            <a:endParaRPr lang="nl-NL" dirty="0"/>
          </a:p>
        </p:txBody>
      </p:sp>
    </p:spTree>
    <p:extLst>
      <p:ext uri="{BB962C8B-B14F-4D97-AF65-F5344CB8AC3E}">
        <p14:creationId xmlns:p14="http://schemas.microsoft.com/office/powerpoint/2010/main" val="4154776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5238A-8909-46E2-A44F-A2F830181C68}"/>
              </a:ext>
            </a:extLst>
          </p:cNvPr>
          <p:cNvPicPr>
            <a:picLocks noChangeAspect="1"/>
          </p:cNvPicPr>
          <p:nvPr userDrawn="1"/>
        </p:nvPicPr>
        <p:blipFill>
          <a:blip r:embed="rId2"/>
          <a:stretch>
            <a:fillRect/>
          </a:stretch>
        </p:blipFill>
        <p:spPr>
          <a:xfrm>
            <a:off x="0" y="0"/>
            <a:ext cx="9130474" cy="5143500"/>
          </a:xfrm>
          <a:prstGeom prst="rect">
            <a:avLst/>
          </a:prstGeom>
        </p:spPr>
      </p:pic>
    </p:spTree>
    <p:extLst>
      <p:ext uri="{BB962C8B-B14F-4D97-AF65-F5344CB8AC3E}">
        <p14:creationId xmlns:p14="http://schemas.microsoft.com/office/powerpoint/2010/main" val="276356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348887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nl-NL"/>
              <a:t>Titelstijl van model bewerken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4" name="Content Placeholder 3"/>
          <p:cNvSpPr>
            <a:spLocks noGrp="1"/>
          </p:cNvSpPr>
          <p:nvPr>
            <p:ph sz="half" idx="2"/>
          </p:nvPr>
        </p:nvSpPr>
        <p:spPr>
          <a:xfrm>
            <a:off x="629842" y="1878806"/>
            <a:ext cx="3868340"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6" name="Content Placeholder 5"/>
          <p:cNvSpPr>
            <a:spLocks noGrp="1"/>
          </p:cNvSpPr>
          <p:nvPr>
            <p:ph sz="quarter" idx="4"/>
          </p:nvPr>
        </p:nvSpPr>
        <p:spPr>
          <a:xfrm>
            <a:off x="4629150" y="1878806"/>
            <a:ext cx="3887391" cy="2763441"/>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2568505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Date Placeholder 2"/>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205976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226546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101243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Titelstijl van model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130780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3393026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Titelstijl van model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140757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95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30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3C0C-0129-4D30-856C-1351E3038E51}"/>
              </a:ext>
            </a:extLst>
          </p:cNvPr>
          <p:cNvPicPr>
            <a:picLocks noChangeAspect="1"/>
          </p:cNvPicPr>
          <p:nvPr userDrawn="1"/>
        </p:nvPicPr>
        <p:blipFill>
          <a:blip r:embed="rId2"/>
          <a:stretch>
            <a:fillRect/>
          </a:stretch>
        </p:blipFill>
        <p:spPr>
          <a:xfrm>
            <a:off x="0" y="0"/>
            <a:ext cx="9241307" cy="5143500"/>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50620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3E5E75-F1E3-40AF-AD04-88E94AF0E4AF}"/>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7" name="Content Placeholder 2">
            <a:extLst>
              <a:ext uri="{FF2B5EF4-FFF2-40B4-BE49-F238E27FC236}">
                <a16:creationId xmlns:a16="http://schemas.microsoft.com/office/drawing/2014/main" id="{95B7A4BB-A150-4B23-97D7-2F9FEEFB9222}"/>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3139F573-BBC3-4105-B829-30D62C832FE8}"/>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10" name="Slide Number Placeholder 4">
            <a:extLst>
              <a:ext uri="{FF2B5EF4-FFF2-40B4-BE49-F238E27FC236}">
                <a16:creationId xmlns:a16="http://schemas.microsoft.com/office/drawing/2014/main" id="{E0A58248-4750-4A7C-9EC1-19AA2061E350}"/>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24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5238A-8909-46E2-A44F-A2F830181C68}"/>
              </a:ext>
            </a:extLst>
          </p:cNvPr>
          <p:cNvPicPr>
            <a:picLocks noChangeAspect="1"/>
          </p:cNvPicPr>
          <p:nvPr userDrawn="1"/>
        </p:nvPicPr>
        <p:blipFill>
          <a:blip r:embed="rId2"/>
          <a:stretch>
            <a:fillRect/>
          </a:stretch>
        </p:blipFill>
        <p:spPr>
          <a:xfrm>
            <a:off x="0" y="0"/>
            <a:ext cx="9130474" cy="5143500"/>
          </a:xfrm>
          <a:prstGeom prst="rect">
            <a:avLst/>
          </a:prstGeom>
        </p:spPr>
      </p:pic>
    </p:spTree>
    <p:extLst>
      <p:ext uri="{BB962C8B-B14F-4D97-AF65-F5344CB8AC3E}">
        <p14:creationId xmlns:p14="http://schemas.microsoft.com/office/powerpoint/2010/main" val="637662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3C0C-0129-4D30-856C-1351E3038E51}"/>
              </a:ext>
            </a:extLst>
          </p:cNvPr>
          <p:cNvPicPr>
            <a:picLocks noChangeAspect="1"/>
          </p:cNvPicPr>
          <p:nvPr userDrawn="1"/>
        </p:nvPicPr>
        <p:blipFill>
          <a:blip r:embed="rId2"/>
          <a:stretch>
            <a:fillRect/>
          </a:stretch>
        </p:blipFill>
        <p:spPr>
          <a:xfrm>
            <a:off x="0" y="0"/>
            <a:ext cx="9241307" cy="5143500"/>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37126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7D0D4-97D3-4A9B-9958-92A41727B4FE}"/>
              </a:ext>
            </a:extLst>
          </p:cNvPr>
          <p:cNvPicPr>
            <a:picLocks noChangeAspect="1"/>
          </p:cNvPicPr>
          <p:nvPr userDrawn="1"/>
        </p:nvPicPr>
        <p:blipFill>
          <a:blip r:embed="rId2"/>
          <a:stretch>
            <a:fillRect/>
          </a:stretch>
        </p:blipFill>
        <p:spPr>
          <a:xfrm>
            <a:off x="0" y="-24242"/>
            <a:ext cx="9173507" cy="5167742"/>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50332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938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394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700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926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252786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28BCF99-CCC1-444E-8953-D7417C337A93}"/>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DEF61EB0-E098-4815-8890-96F4473C0710}"/>
              </a:ext>
            </a:extLst>
          </p:cNvPr>
          <p:cNvSpPr>
            <a:spLocks noGrp="1" noChangeArrowheads="1"/>
          </p:cNvSpPr>
          <p:nvPr>
            <p:ph type="sldNum" sz="quarter" idx="11"/>
          </p:nvPr>
        </p:nvSpPr>
        <p:spPr>
          <a:ln/>
        </p:spPr>
        <p:txBody>
          <a:bodyPr/>
          <a:lstStyle>
            <a:lvl1pPr>
              <a:defRPr/>
            </a:lvl1pPr>
          </a:lstStyle>
          <a:p>
            <a:pPr>
              <a:defRPr/>
            </a:pPr>
            <a:fld id="{5218F216-05FF-432C-9E41-80D240442A18}" type="slidenum">
              <a:rPr lang="en-GB" altLang="en-US"/>
              <a:pPr>
                <a:defRPr/>
              </a:pPr>
              <a:t>‹nr.›</a:t>
            </a:fld>
            <a:endParaRPr lang="en-GB" altLang="en-US" dirty="0"/>
          </a:p>
        </p:txBody>
      </p:sp>
    </p:spTree>
    <p:extLst>
      <p:ext uri="{BB962C8B-B14F-4D97-AF65-F5344CB8AC3E}">
        <p14:creationId xmlns:p14="http://schemas.microsoft.com/office/powerpoint/2010/main" val="539868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7D0D4-97D3-4A9B-9958-92A41727B4FE}"/>
              </a:ext>
            </a:extLst>
          </p:cNvPr>
          <p:cNvPicPr>
            <a:picLocks noChangeAspect="1"/>
          </p:cNvPicPr>
          <p:nvPr userDrawn="1"/>
        </p:nvPicPr>
        <p:blipFill>
          <a:blip r:embed="rId2"/>
          <a:stretch>
            <a:fillRect/>
          </a:stretch>
        </p:blipFill>
        <p:spPr>
          <a:xfrm>
            <a:off x="0" y="-24242"/>
            <a:ext cx="9173507" cy="5167742"/>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03481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3E5E75-F1E3-40AF-AD04-88E94AF0E4AF}"/>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7" name="Content Placeholder 2">
            <a:extLst>
              <a:ext uri="{FF2B5EF4-FFF2-40B4-BE49-F238E27FC236}">
                <a16:creationId xmlns:a16="http://schemas.microsoft.com/office/drawing/2014/main" id="{95B7A4BB-A150-4B23-97D7-2F9FEEFB9222}"/>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3139F573-BBC3-4105-B829-30D62C832FE8}"/>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10" name="Slide Number Placeholder 4">
            <a:extLst>
              <a:ext uri="{FF2B5EF4-FFF2-40B4-BE49-F238E27FC236}">
                <a16:creationId xmlns:a16="http://schemas.microsoft.com/office/drawing/2014/main" id="{E0A58248-4750-4A7C-9EC1-19AA2061E350}"/>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47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el en content">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10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3E0BF-9988-4E9D-8C65-7DBC34D53066}"/>
              </a:ext>
            </a:extLst>
          </p:cNvPr>
          <p:cNvPicPr>
            <a:picLocks noChangeAspect="1"/>
          </p:cNvPicPr>
          <p:nvPr userDrawn="1"/>
        </p:nvPicPr>
        <p:blipFill>
          <a:blip r:embed="rId2"/>
          <a:stretch>
            <a:fillRect/>
          </a:stretch>
        </p:blipFill>
        <p:spPr>
          <a:xfrm>
            <a:off x="8522574" y="4481619"/>
            <a:ext cx="611983" cy="660553"/>
          </a:xfrm>
          <a:prstGeom prst="rect">
            <a:avLst/>
          </a:prstGeom>
        </p:spPr>
      </p:pic>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1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en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0C858D-A268-4947-B33E-7BD171678131}"/>
              </a:ext>
            </a:extLst>
          </p:cNvPr>
          <p:cNvPicPr>
            <a:picLocks noChangeAspect="1"/>
          </p:cNvPicPr>
          <p:nvPr userDrawn="1"/>
        </p:nvPicPr>
        <p:blipFill>
          <a:blip r:embed="rId2"/>
          <a:stretch>
            <a:fillRect/>
          </a:stretch>
        </p:blipFill>
        <p:spPr>
          <a:xfrm>
            <a:off x="-396" y="81327"/>
            <a:ext cx="9144396" cy="5151343"/>
          </a:xfrm>
          <a:prstGeom prst="rect">
            <a:avLst/>
          </a:prstGeom>
        </p:spPr>
      </p:pic>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5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67D08-A90B-4178-BC94-0EC3732E8BCA}"/>
              </a:ext>
            </a:extLst>
          </p:cNvPr>
          <p:cNvPicPr>
            <a:picLocks noChangeAspect="1"/>
          </p:cNvPicPr>
          <p:nvPr userDrawn="1"/>
        </p:nvPicPr>
        <p:blipFill>
          <a:blip r:embed="rId2"/>
          <a:stretch>
            <a:fillRect/>
          </a:stretch>
        </p:blipFill>
        <p:spPr>
          <a:xfrm>
            <a:off x="0" y="0"/>
            <a:ext cx="9144000" cy="5151120"/>
          </a:xfrm>
          <a:prstGeom prst="rect">
            <a:avLst/>
          </a:prstGeom>
        </p:spPr>
      </p:pic>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9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45676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dirty="0"/>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366539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Titelstijl van model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88D70904-3E78-F043-B3F0-0659B576B00C}" type="datetimeFigureOut">
              <a:rPr lang="nl-NL" smtClean="0"/>
              <a:t>12-3-2019</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1601206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16CC-CDE1-4E7A-8C66-2DC0D91F7E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389101-0BC9-4EBC-81E9-44C1089D24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A03044-2323-4513-9B7B-6C2FCF8220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E6C1238-EDA2-427B-BE05-EA9FDBF13CE0}"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12-3-2019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342D90-89B6-418B-B45F-84B5F1D09AB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89D912-EE4C-4E7D-B74F-D92513CD2AF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81A8B8-1CF1-4A7A-AE00-748DA27AEAB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2157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5" r:id="rId4"/>
    <p:sldLayoutId id="2147483736" r:id="rId5"/>
    <p:sldLayoutId id="214748373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l-NL"/>
              <a:t>Titelstijl van model bewerken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8D70904-3E78-F043-B3F0-0659B576B00C}" type="datetimeFigureOut">
              <a:rPr lang="nl-NL" smtClean="0"/>
              <a:t>12-3-2019</a:t>
            </a:fld>
            <a:endParaRPr lang="nl-NL"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B838A42-CDA7-B643-9F16-30956B2CD95E}" type="slidenum">
              <a:rPr lang="nl-NL" smtClean="0"/>
              <a:t>‹nr.›</a:t>
            </a:fld>
            <a:endParaRPr lang="nl-NL" dirty="0"/>
          </a:p>
        </p:txBody>
      </p:sp>
    </p:spTree>
    <p:extLst>
      <p:ext uri="{BB962C8B-B14F-4D97-AF65-F5344CB8AC3E}">
        <p14:creationId xmlns:p14="http://schemas.microsoft.com/office/powerpoint/2010/main" val="211996652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64"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16CC-CDE1-4E7A-8C66-2DC0D91F7E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389101-0BC9-4EBC-81E9-44C1089D24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A03044-2323-4513-9B7B-6C2FCF8220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342D90-89B6-418B-B45F-84B5F1D09AB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89D912-EE4C-4E7D-B74F-D92513CD2AF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81A8B8-1CF1-4A7A-AE00-748DA27AEAB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36368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9DE9-D66A-4423-8F6A-81D8D66417A5}"/>
              </a:ext>
            </a:extLst>
          </p:cNvPr>
          <p:cNvSpPr txBox="1">
            <a:spLocks/>
          </p:cNvSpPr>
          <p:nvPr/>
        </p:nvSpPr>
        <p:spPr>
          <a:xfrm>
            <a:off x="1143000" y="841772"/>
            <a:ext cx="7101840" cy="1790700"/>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nl-NL" b="1" dirty="0">
                <a:solidFill>
                  <a:schemeClr val="bg1"/>
                </a:solidFill>
              </a:rPr>
              <a:t>Werkboek 1 - Regiovisie</a:t>
            </a:r>
            <a:endParaRPr lang="en-US" b="1" dirty="0">
              <a:solidFill>
                <a:schemeClr val="bg1"/>
              </a:solidFill>
            </a:endParaRPr>
          </a:p>
        </p:txBody>
      </p:sp>
      <p:sp>
        <p:nvSpPr>
          <p:cNvPr id="3" name="Subtitle 2">
            <a:extLst>
              <a:ext uri="{FF2B5EF4-FFF2-40B4-BE49-F238E27FC236}">
                <a16:creationId xmlns:a16="http://schemas.microsoft.com/office/drawing/2014/main" id="{31800934-8066-49DF-9BB4-8824D9E51E65}"/>
              </a:ext>
            </a:extLst>
          </p:cNvPr>
          <p:cNvSpPr txBox="1">
            <a:spLocks/>
          </p:cNvSpPr>
          <p:nvPr/>
        </p:nvSpPr>
        <p:spPr>
          <a:xfrm>
            <a:off x="1143000" y="2701528"/>
            <a:ext cx="4175760" cy="12418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nl-NL" sz="1600" i="1" dirty="0">
                <a:solidFill>
                  <a:schemeClr val="bg1"/>
                </a:solidFill>
              </a:rPr>
              <a:t>Deze powerpointpresentatie is tot stand gekomen door IBM in samenwerking met </a:t>
            </a:r>
            <a:br>
              <a:rPr lang="nl-NL" sz="1600" i="1" dirty="0">
                <a:solidFill>
                  <a:schemeClr val="bg1"/>
                </a:solidFill>
              </a:rPr>
            </a:br>
            <a:r>
              <a:rPr lang="nl-NL" sz="1600" i="1" dirty="0">
                <a:solidFill>
                  <a:schemeClr val="bg1"/>
                </a:solidFill>
              </a:rPr>
              <a:t>Sterk Techniekonderwijs </a:t>
            </a:r>
            <a:endParaRPr lang="en-US" sz="1600" i="1" dirty="0">
              <a:solidFill>
                <a:schemeClr val="bg1"/>
              </a:solidFill>
            </a:endParaRPr>
          </a:p>
        </p:txBody>
      </p:sp>
      <p:pic>
        <p:nvPicPr>
          <p:cNvPr id="5" name="Picture 2" descr="Afbeeldingsresultaat voor ibm png">
            <a:extLst>
              <a:ext uri="{FF2B5EF4-FFF2-40B4-BE49-F238E27FC236}">
                <a16:creationId xmlns:a16="http://schemas.microsoft.com/office/drawing/2014/main" id="{9D3AE9D7-C484-4759-937B-2E51C4642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562896"/>
            <a:ext cx="1401744" cy="73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A2E02-0316-48C2-8220-F5D9C62030AA}"/>
              </a:ext>
            </a:extLst>
          </p:cNvPr>
          <p:cNvSpPr>
            <a:spLocks noGrp="1"/>
          </p:cNvSpPr>
          <p:nvPr>
            <p:ph type="title"/>
          </p:nvPr>
        </p:nvSpPr>
        <p:spPr>
          <a:xfrm>
            <a:off x="5059971" y="900165"/>
            <a:ext cx="3859585" cy="2166835"/>
          </a:xfrm>
        </p:spPr>
        <p:txBody>
          <a:bodyPr vert="horz" lIns="91440" tIns="45720" rIns="91440" bIns="45720" rtlCol="0" anchor="b">
            <a:normAutofit/>
          </a:bodyPr>
          <a:lstStyle/>
          <a:p>
            <a:r>
              <a:rPr lang="en-US" sz="4000" b="1" i="1" dirty="0">
                <a:solidFill>
                  <a:schemeClr val="bg1"/>
                </a:solidFill>
              </a:rPr>
              <a:t>Voorbeeldvragen</a:t>
            </a:r>
          </a:p>
        </p:txBody>
      </p:sp>
      <p:sp>
        <p:nvSpPr>
          <p:cNvPr id="6" name="Text Placeholder 5">
            <a:extLst>
              <a:ext uri="{FF2B5EF4-FFF2-40B4-BE49-F238E27FC236}">
                <a16:creationId xmlns:a16="http://schemas.microsoft.com/office/drawing/2014/main" id="{243B7A84-72EB-4A81-9AE0-AF7EF06931EC}"/>
              </a:ext>
            </a:extLst>
          </p:cNvPr>
          <p:cNvSpPr>
            <a:spLocks noGrp="1"/>
          </p:cNvSpPr>
          <p:nvPr>
            <p:ph type="body" idx="1"/>
          </p:nvPr>
        </p:nvSpPr>
        <p:spPr>
          <a:xfrm>
            <a:off x="5059971" y="3067000"/>
            <a:ext cx="3483937" cy="860898"/>
          </a:xfrm>
        </p:spPr>
        <p:txBody>
          <a:bodyPr vert="horz" lIns="91440" tIns="45720" rIns="91440" bIns="45720" rtlCol="0" anchor="t">
            <a:normAutofit/>
          </a:bodyPr>
          <a:lstStyle/>
          <a:p>
            <a:r>
              <a:rPr lang="en-US" sz="1500" dirty="0">
                <a:solidFill>
                  <a:schemeClr val="tx1"/>
                </a:solidFill>
              </a:rPr>
              <a:t>Voorbeeldvragen om het gesprek te voeren over de regiovisie op basis van het regioportret. </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2" descr="Afbeeldingsresultaat voor discussing png">
            <a:extLst>
              <a:ext uri="{FF2B5EF4-FFF2-40B4-BE49-F238E27FC236}">
                <a16:creationId xmlns:a16="http://schemas.microsoft.com/office/drawing/2014/main" id="{620EDCE3-CBC5-4C1A-B676-BEA167B67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02" y="1170548"/>
            <a:ext cx="3893417" cy="270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54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02CB73-D3DE-497A-B46C-6D603DA91433}"/>
              </a:ext>
            </a:extLst>
          </p:cNvPr>
          <p:cNvSpPr>
            <a:spLocks noGrp="1"/>
          </p:cNvSpPr>
          <p:nvPr>
            <p:ph type="title"/>
          </p:nvPr>
        </p:nvSpPr>
        <p:spPr/>
        <p:txBody>
          <a:bodyPr>
            <a:normAutofit/>
          </a:bodyPr>
          <a:lstStyle/>
          <a:p>
            <a:r>
              <a:rPr lang="nl-NL" b="1" dirty="0">
                <a:latin typeface="Basic Sans Bold"/>
              </a:rPr>
              <a:t>Duurzaam &amp; dekkend onderwijsaanbod</a:t>
            </a:r>
            <a:endParaRPr lang="nl-NL" dirty="0">
              <a:latin typeface="Basic Sans Bold"/>
            </a:endParaRPr>
          </a:p>
        </p:txBody>
      </p:sp>
      <p:sp>
        <p:nvSpPr>
          <p:cNvPr id="3" name="Tijdelijke aanduiding voor inhoud 2">
            <a:extLst>
              <a:ext uri="{FF2B5EF4-FFF2-40B4-BE49-F238E27FC236}">
                <a16:creationId xmlns:a16="http://schemas.microsoft.com/office/drawing/2014/main" id="{294388E7-9FEF-49AD-BE77-18EFDA2D742C}"/>
              </a:ext>
            </a:extLst>
          </p:cNvPr>
          <p:cNvSpPr>
            <a:spLocks noGrp="1"/>
          </p:cNvSpPr>
          <p:nvPr>
            <p:ph idx="1"/>
          </p:nvPr>
        </p:nvSpPr>
        <p:spPr>
          <a:xfrm>
            <a:off x="628650" y="1369218"/>
            <a:ext cx="7886700" cy="3500437"/>
          </a:xfrm>
        </p:spPr>
        <p:txBody>
          <a:bodyPr>
            <a:normAutofit/>
          </a:bodyPr>
          <a:lstStyle/>
          <a:p>
            <a:pPr marL="0" indent="0">
              <a:buNone/>
            </a:pPr>
            <a:r>
              <a:rPr lang="nl-NL" sz="1800" dirty="0">
                <a:latin typeface="Basic Sans"/>
              </a:rPr>
              <a:t>In Nederland wordt een krimp verwacht in leerlingaantallen op het vmbo. Dit wordt veroorzaakt door een combinatie van dalende geboortecijfers en opwaartse druk.</a:t>
            </a:r>
          </a:p>
          <a:p>
            <a:pPr>
              <a:buClr>
                <a:schemeClr val="accent5"/>
              </a:buClr>
            </a:pPr>
            <a:r>
              <a:rPr lang="nl-NL" sz="1800" dirty="0">
                <a:latin typeface="Basic Sans"/>
              </a:rPr>
              <a:t>Hoe zit het met leerlingendaling in de gemeenten van uw regio?</a:t>
            </a:r>
          </a:p>
          <a:p>
            <a:pPr lvl="1">
              <a:buClr>
                <a:schemeClr val="accent5"/>
              </a:buClr>
            </a:pPr>
            <a:r>
              <a:rPr lang="nl-NL" dirty="0">
                <a:latin typeface="Basic Sans"/>
              </a:rPr>
              <a:t>Welke schoolvestigingen zullen te maken krijgen met krimp en in welke mate? </a:t>
            </a:r>
          </a:p>
          <a:p>
            <a:pPr>
              <a:buClr>
                <a:schemeClr val="accent5"/>
              </a:buClr>
            </a:pPr>
            <a:r>
              <a:rPr lang="nl-NL" sz="1800" dirty="0">
                <a:latin typeface="Basic Sans"/>
              </a:rPr>
              <a:t>Wat betekent dit voor de bekostiging en financiële organisatie van de vestiging? </a:t>
            </a:r>
          </a:p>
          <a:p>
            <a:pPr>
              <a:buClr>
                <a:schemeClr val="accent5"/>
              </a:buClr>
            </a:pPr>
            <a:r>
              <a:rPr lang="nl-NL" sz="1800" dirty="0">
                <a:latin typeface="Basic Sans"/>
              </a:rPr>
              <a:t>In hoeverre is er de afgelopen periode (op individueel of gezamenlijk niveau) al actie ondernomen om in te spelen op deze krimp? </a:t>
            </a:r>
            <a:endParaRPr lang="nl-NL" sz="1800" dirty="0"/>
          </a:p>
        </p:txBody>
      </p:sp>
    </p:spTree>
    <p:extLst>
      <p:ext uri="{BB962C8B-B14F-4D97-AF65-F5344CB8AC3E}">
        <p14:creationId xmlns:p14="http://schemas.microsoft.com/office/powerpoint/2010/main" val="373940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A83C4-C0D9-43D8-B63D-1C7E5C4DAD95}"/>
              </a:ext>
            </a:extLst>
          </p:cNvPr>
          <p:cNvSpPr>
            <a:spLocks noGrp="1"/>
          </p:cNvSpPr>
          <p:nvPr>
            <p:ph type="title"/>
          </p:nvPr>
        </p:nvSpPr>
        <p:spPr/>
        <p:txBody>
          <a:bodyPr>
            <a:normAutofit fontScale="90000"/>
          </a:bodyPr>
          <a:lstStyle/>
          <a:p>
            <a:r>
              <a:rPr lang="nl-NL" b="1" dirty="0">
                <a:latin typeface="Basic Sans Bold"/>
              </a:rPr>
              <a:t>Hoe hebben de profielen zich de afgelopen jaren ontwikkeld in uw regio? </a:t>
            </a:r>
          </a:p>
        </p:txBody>
      </p:sp>
      <p:sp>
        <p:nvSpPr>
          <p:cNvPr id="3" name="Tijdelijke aanduiding voor inhoud 2">
            <a:extLst>
              <a:ext uri="{FF2B5EF4-FFF2-40B4-BE49-F238E27FC236}">
                <a16:creationId xmlns:a16="http://schemas.microsoft.com/office/drawing/2014/main" id="{E7EE91A8-0B54-44F3-AE34-137BFD0FCD32}"/>
              </a:ext>
            </a:extLst>
          </p:cNvPr>
          <p:cNvSpPr>
            <a:spLocks noGrp="1"/>
          </p:cNvSpPr>
          <p:nvPr>
            <p:ph idx="1"/>
          </p:nvPr>
        </p:nvSpPr>
        <p:spPr>
          <a:xfrm>
            <a:off x="628650" y="1369218"/>
            <a:ext cx="7886700" cy="3545681"/>
          </a:xfrm>
        </p:spPr>
        <p:txBody>
          <a:bodyPr>
            <a:normAutofit/>
          </a:bodyPr>
          <a:lstStyle/>
          <a:p>
            <a:pPr>
              <a:buClr>
                <a:schemeClr val="accent5"/>
              </a:buClr>
            </a:pPr>
            <a:r>
              <a:rPr lang="nl-NL" dirty="0">
                <a:latin typeface="Basic Sans"/>
              </a:rPr>
              <a:t>Hebben in de afgelopen tien jaar beduidend meer of minder leerlingen in uw regio voor een technisch profiel gekozen ten opzichte van een niet-technisch profiel? Hoe zou dit kunnen komen?</a:t>
            </a:r>
          </a:p>
          <a:p>
            <a:pPr marL="0" indent="0">
              <a:buClr>
                <a:schemeClr val="accent5"/>
              </a:buClr>
              <a:buNone/>
            </a:pPr>
            <a:endParaRPr lang="nl-NL" dirty="0">
              <a:latin typeface="Basic Sans"/>
            </a:endParaRPr>
          </a:p>
          <a:p>
            <a:pPr>
              <a:buClr>
                <a:schemeClr val="accent5"/>
              </a:buClr>
            </a:pPr>
            <a:r>
              <a:rPr lang="nl-NL" dirty="0">
                <a:latin typeface="Basic Sans"/>
              </a:rPr>
              <a:t>In hoeverre speelt technologie een rol bij andere profielen of keuzevakken? Op welke manier? </a:t>
            </a:r>
          </a:p>
          <a:p>
            <a:pPr lvl="1">
              <a:buClr>
                <a:schemeClr val="accent5"/>
              </a:buClr>
            </a:pPr>
            <a:r>
              <a:rPr lang="nl-NL" dirty="0">
                <a:latin typeface="Basic Sans"/>
              </a:rPr>
              <a:t>Hebben leerlingen in andere profielen de kans om technische vaardigheden op te doen en te ontdekken of zij technische talenten of interesse hebben? Waarom wel of niet?</a:t>
            </a:r>
          </a:p>
          <a:p>
            <a:pPr lvl="1">
              <a:buClr>
                <a:schemeClr val="accent5"/>
              </a:buClr>
            </a:pPr>
            <a:endParaRPr lang="nl-NL" dirty="0">
              <a:latin typeface="Basic Sans"/>
            </a:endParaRPr>
          </a:p>
          <a:p>
            <a:endParaRPr lang="nl-NL" dirty="0"/>
          </a:p>
        </p:txBody>
      </p:sp>
    </p:spTree>
    <p:extLst>
      <p:ext uri="{BB962C8B-B14F-4D97-AF65-F5344CB8AC3E}">
        <p14:creationId xmlns:p14="http://schemas.microsoft.com/office/powerpoint/2010/main" val="289868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EB873-BA51-4C07-BFDE-8D0A6B34DCA6}"/>
              </a:ext>
            </a:extLst>
          </p:cNvPr>
          <p:cNvSpPr>
            <a:spLocks noGrp="1"/>
          </p:cNvSpPr>
          <p:nvPr>
            <p:ph type="title"/>
          </p:nvPr>
        </p:nvSpPr>
        <p:spPr/>
        <p:txBody>
          <a:bodyPr>
            <a:normAutofit fontScale="90000"/>
          </a:bodyPr>
          <a:lstStyle/>
          <a:p>
            <a:r>
              <a:rPr lang="nl-NL" b="1" dirty="0">
                <a:latin typeface="Basic Sans Bold"/>
              </a:rPr>
              <a:t>Doorstroom vmbo-tl naar het technisch mbo</a:t>
            </a:r>
          </a:p>
        </p:txBody>
      </p:sp>
      <p:sp>
        <p:nvSpPr>
          <p:cNvPr id="3" name="Tijdelijke aanduiding voor inhoud 2">
            <a:extLst>
              <a:ext uri="{FF2B5EF4-FFF2-40B4-BE49-F238E27FC236}">
                <a16:creationId xmlns:a16="http://schemas.microsoft.com/office/drawing/2014/main" id="{961D4755-3228-4D95-97C2-F36276D413C6}"/>
              </a:ext>
            </a:extLst>
          </p:cNvPr>
          <p:cNvSpPr>
            <a:spLocks noGrp="1"/>
          </p:cNvSpPr>
          <p:nvPr>
            <p:ph idx="1"/>
          </p:nvPr>
        </p:nvSpPr>
        <p:spPr/>
        <p:txBody>
          <a:bodyPr/>
          <a:lstStyle/>
          <a:p>
            <a:pPr marL="0" indent="0">
              <a:buNone/>
            </a:pPr>
            <a:r>
              <a:rPr lang="nl-NL" dirty="0">
                <a:latin typeface="Basic Sans"/>
              </a:rPr>
              <a:t>Leerlingen die in 2017/18 een diploma van de theoretische leerweg ontvingen en in 2018/19 instroomden in een mbo-opleiding, kozen in 28% van de gevallen voor een technische studie. </a:t>
            </a:r>
          </a:p>
          <a:p>
            <a:pPr>
              <a:buClr>
                <a:schemeClr val="accent5"/>
              </a:buClr>
            </a:pPr>
            <a:r>
              <a:rPr lang="nl-NL" dirty="0">
                <a:latin typeface="Basic Sans"/>
              </a:rPr>
              <a:t>Hoe hoog is dit percentage in uw regio? En: om welk aantal leerlingen gaat dit? </a:t>
            </a:r>
          </a:p>
          <a:p>
            <a:pPr>
              <a:buClr>
                <a:schemeClr val="accent5"/>
              </a:buClr>
            </a:pPr>
            <a:r>
              <a:rPr lang="nl-NL" dirty="0">
                <a:latin typeface="Basic Sans"/>
              </a:rPr>
              <a:t>Vergelijk deze getallen eens met het aantal leerlingen dat met een vmbo-diploma basis, kader of gemengde leerweg instroomde in een technische mbo-studie. Wat valt op? </a:t>
            </a:r>
          </a:p>
          <a:p>
            <a:endParaRPr lang="nl-NL" dirty="0"/>
          </a:p>
        </p:txBody>
      </p:sp>
    </p:spTree>
    <p:extLst>
      <p:ext uri="{BB962C8B-B14F-4D97-AF65-F5344CB8AC3E}">
        <p14:creationId xmlns:p14="http://schemas.microsoft.com/office/powerpoint/2010/main" val="3033197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B820D-0E02-4FED-B7BB-B8C3A6CB7CFD}"/>
              </a:ext>
            </a:extLst>
          </p:cNvPr>
          <p:cNvSpPr>
            <a:spLocks noGrp="1"/>
          </p:cNvSpPr>
          <p:nvPr>
            <p:ph type="title"/>
          </p:nvPr>
        </p:nvSpPr>
        <p:spPr/>
        <p:txBody>
          <a:bodyPr>
            <a:normAutofit fontScale="90000"/>
          </a:bodyPr>
          <a:lstStyle/>
          <a:p>
            <a:r>
              <a:rPr lang="nl-NL" b="1" dirty="0">
                <a:latin typeface="Basic Sans"/>
              </a:rPr>
              <a:t>Doorstroom van profielen naar technische mbo-opleiding (vmbo bb/kb/gl)</a:t>
            </a:r>
          </a:p>
        </p:txBody>
      </p:sp>
      <p:sp>
        <p:nvSpPr>
          <p:cNvPr id="3" name="Tijdelijke aanduiding voor inhoud 2">
            <a:extLst>
              <a:ext uri="{FF2B5EF4-FFF2-40B4-BE49-F238E27FC236}">
                <a16:creationId xmlns:a16="http://schemas.microsoft.com/office/drawing/2014/main" id="{9B0DEC7A-1F81-48C2-931F-1EEACCBFE2D5}"/>
              </a:ext>
            </a:extLst>
          </p:cNvPr>
          <p:cNvSpPr>
            <a:spLocks noGrp="1"/>
          </p:cNvSpPr>
          <p:nvPr>
            <p:ph idx="1"/>
          </p:nvPr>
        </p:nvSpPr>
        <p:spPr>
          <a:xfrm>
            <a:off x="658283" y="1369219"/>
            <a:ext cx="7886700" cy="3263504"/>
          </a:xfrm>
        </p:spPr>
        <p:txBody>
          <a:bodyPr/>
          <a:lstStyle/>
          <a:p>
            <a:pPr>
              <a:buClr>
                <a:schemeClr val="accent5"/>
              </a:buClr>
            </a:pPr>
            <a:r>
              <a:rPr lang="nl-NL" dirty="0">
                <a:latin typeface="Basic Sans Bold"/>
              </a:rPr>
              <a:t>In relatieve aantallen is de doorstroom van technische profielen richting technische mbo-studies vaak het grootst.* Is dit in uw regio ook het geval? </a:t>
            </a:r>
          </a:p>
          <a:p>
            <a:pPr>
              <a:buClr>
                <a:schemeClr val="accent5"/>
              </a:buClr>
            </a:pPr>
            <a:r>
              <a:rPr lang="nl-NL" dirty="0">
                <a:latin typeface="Basic Sans Bold"/>
              </a:rPr>
              <a:t>Welke profielen hebben een hoog percentage doorstroom naar technisch mbo? Hoe komt dit?</a:t>
            </a:r>
          </a:p>
          <a:p>
            <a:pPr>
              <a:buClr>
                <a:schemeClr val="accent5"/>
              </a:buClr>
            </a:pPr>
            <a:r>
              <a:rPr lang="nl-NL" dirty="0">
                <a:latin typeface="Basic Sans Bold"/>
              </a:rPr>
              <a:t>Vanuit welke profielen stromen de meeste leerlingen door naar technische studies, in absolute aantallen? </a:t>
            </a:r>
          </a:p>
          <a:p>
            <a:pPr>
              <a:buClr>
                <a:schemeClr val="accent5"/>
              </a:buClr>
            </a:pPr>
            <a:r>
              <a:rPr lang="nl-NL" dirty="0">
                <a:latin typeface="Basic Sans Bold"/>
              </a:rPr>
              <a:t>Zijn er doorlopende leerlijnen aanwezig in uw regio? Hoe zien deze eruit? </a:t>
            </a:r>
          </a:p>
          <a:p>
            <a:endParaRPr lang="nl-NL" dirty="0"/>
          </a:p>
        </p:txBody>
      </p:sp>
    </p:spTree>
    <p:extLst>
      <p:ext uri="{BB962C8B-B14F-4D97-AF65-F5344CB8AC3E}">
        <p14:creationId xmlns:p14="http://schemas.microsoft.com/office/powerpoint/2010/main" val="319516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C55C6-75F9-4C17-AEFB-E1C66FEEC52E}"/>
              </a:ext>
            </a:extLst>
          </p:cNvPr>
          <p:cNvSpPr>
            <a:spLocks noGrp="1"/>
          </p:cNvSpPr>
          <p:nvPr>
            <p:ph type="title"/>
          </p:nvPr>
        </p:nvSpPr>
        <p:spPr/>
        <p:txBody>
          <a:bodyPr>
            <a:normAutofit/>
          </a:bodyPr>
          <a:lstStyle/>
          <a:p>
            <a:r>
              <a:rPr lang="nl-NL" b="1" dirty="0">
                <a:latin typeface="Basic Sans Bold"/>
              </a:rPr>
              <a:t>Arbeidsmarktcontext</a:t>
            </a:r>
          </a:p>
        </p:txBody>
      </p:sp>
      <p:sp>
        <p:nvSpPr>
          <p:cNvPr id="3" name="Tijdelijke aanduiding voor inhoud 2">
            <a:extLst>
              <a:ext uri="{FF2B5EF4-FFF2-40B4-BE49-F238E27FC236}">
                <a16:creationId xmlns:a16="http://schemas.microsoft.com/office/drawing/2014/main" id="{587BEE52-8556-4CF9-94E3-650E2A530BA8}"/>
              </a:ext>
            </a:extLst>
          </p:cNvPr>
          <p:cNvSpPr>
            <a:spLocks noGrp="1"/>
          </p:cNvSpPr>
          <p:nvPr>
            <p:ph idx="1"/>
          </p:nvPr>
        </p:nvSpPr>
        <p:spPr/>
        <p:txBody>
          <a:bodyPr>
            <a:normAutofit/>
          </a:bodyPr>
          <a:lstStyle/>
          <a:p>
            <a:pPr>
              <a:buClr>
                <a:schemeClr val="accent5"/>
              </a:buClr>
            </a:pPr>
            <a:r>
              <a:rPr lang="nl-NL" dirty="0">
                <a:latin typeface="Basic Sans"/>
              </a:rPr>
              <a:t>In veel arbeidsmarktregio’s werken de meeste technici in de bouw. Is dit ook in uw arbeidsmarktregio het geval? </a:t>
            </a:r>
          </a:p>
          <a:p>
            <a:pPr lvl="1">
              <a:buClr>
                <a:schemeClr val="accent5"/>
              </a:buClr>
            </a:pPr>
            <a:r>
              <a:rPr lang="nl-NL" dirty="0">
                <a:latin typeface="Basic Sans"/>
              </a:rPr>
              <a:t>In welke sectoren werken de meeste technici in uw regio?</a:t>
            </a:r>
          </a:p>
          <a:p>
            <a:pPr>
              <a:buClr>
                <a:schemeClr val="accent5"/>
              </a:buClr>
            </a:pPr>
            <a:r>
              <a:rPr lang="nl-NL" dirty="0">
                <a:latin typeface="Basic Sans"/>
              </a:rPr>
              <a:t>De vraag naar technici neemt de laatste twee jaar toe in de meeste regio’s van Nederland. Is dat in uw regio ook het geval? </a:t>
            </a:r>
          </a:p>
          <a:p>
            <a:pPr lvl="1">
              <a:buClr>
                <a:schemeClr val="accent5"/>
              </a:buClr>
            </a:pPr>
            <a:r>
              <a:rPr lang="nl-NL" dirty="0">
                <a:latin typeface="Basic Sans"/>
              </a:rPr>
              <a:t>Neemt de vraag naar technisch basisvakmanschap toe, naar technisch specialistisch vakmanschap, of naar beiden?</a:t>
            </a:r>
          </a:p>
          <a:p>
            <a:pPr>
              <a:buClr>
                <a:schemeClr val="accent5"/>
              </a:buClr>
            </a:pPr>
            <a:r>
              <a:rPr lang="nl-NL" dirty="0">
                <a:latin typeface="Basic Sans"/>
              </a:rPr>
              <a:t>Aan welke kennis en vaardigheden is nu behoefte? </a:t>
            </a:r>
          </a:p>
          <a:p>
            <a:pPr>
              <a:buClr>
                <a:schemeClr val="accent5"/>
              </a:buClr>
            </a:pPr>
            <a:r>
              <a:rPr lang="nl-NL" dirty="0">
                <a:latin typeface="Basic Sans"/>
              </a:rPr>
              <a:t>Aan welke kennis en vaardigheden is op de lange termijn behoefte? </a:t>
            </a:r>
            <a:endParaRPr lang="nl-NL" dirty="0"/>
          </a:p>
        </p:txBody>
      </p:sp>
    </p:spTree>
    <p:extLst>
      <p:ext uri="{BB962C8B-B14F-4D97-AF65-F5344CB8AC3E}">
        <p14:creationId xmlns:p14="http://schemas.microsoft.com/office/powerpoint/2010/main" val="347343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0A7F2-8606-4F72-A5A4-5211901850EB}"/>
              </a:ext>
            </a:extLst>
          </p:cNvPr>
          <p:cNvSpPr>
            <a:spLocks noGrp="1"/>
          </p:cNvSpPr>
          <p:nvPr>
            <p:ph type="title"/>
          </p:nvPr>
        </p:nvSpPr>
        <p:spPr>
          <a:xfrm>
            <a:off x="628650" y="273845"/>
            <a:ext cx="7886700" cy="645419"/>
          </a:xfrm>
        </p:spPr>
        <p:txBody>
          <a:bodyPr>
            <a:normAutofit fontScale="90000"/>
          </a:bodyPr>
          <a:lstStyle/>
          <a:p>
            <a:r>
              <a:rPr lang="nl-NL" dirty="0"/>
              <a:t>Kwaliteit van het </a:t>
            </a:r>
            <a:br>
              <a:rPr lang="nl-NL" dirty="0"/>
            </a:br>
            <a:r>
              <a:rPr lang="nl-NL" dirty="0"/>
              <a:t>onderwijs </a:t>
            </a:r>
          </a:p>
        </p:txBody>
      </p:sp>
      <p:sp>
        <p:nvSpPr>
          <p:cNvPr id="3" name="Tijdelijke aanduiding voor inhoud 2">
            <a:extLst>
              <a:ext uri="{FF2B5EF4-FFF2-40B4-BE49-F238E27FC236}">
                <a16:creationId xmlns:a16="http://schemas.microsoft.com/office/drawing/2014/main" id="{A1C895B4-44CB-45A5-AE95-94FB0A982B04}"/>
              </a:ext>
            </a:extLst>
          </p:cNvPr>
          <p:cNvSpPr>
            <a:spLocks noGrp="1"/>
          </p:cNvSpPr>
          <p:nvPr>
            <p:ph idx="1"/>
          </p:nvPr>
        </p:nvSpPr>
        <p:spPr>
          <a:xfrm>
            <a:off x="628650" y="1369219"/>
            <a:ext cx="4507554" cy="3108068"/>
          </a:xfrm>
        </p:spPr>
        <p:txBody>
          <a:bodyPr/>
          <a:lstStyle/>
          <a:p>
            <a:r>
              <a:rPr lang="nl-NL" dirty="0"/>
              <a:t>Wat verstaan we als regio onder kwaliteit van het techn(olog)isch vmbo? </a:t>
            </a:r>
          </a:p>
          <a:p>
            <a:r>
              <a:rPr lang="nl-NL" dirty="0"/>
              <a:t>Welke innovaties zijn er of worden er verwacht in het technisch onderwijs? </a:t>
            </a:r>
          </a:p>
          <a:p>
            <a:r>
              <a:rPr lang="nl-NL" dirty="0"/>
              <a:t>Wat verwacht het bedrijfsleven? </a:t>
            </a:r>
          </a:p>
          <a:p>
            <a:endParaRPr lang="nl-NL" dirty="0"/>
          </a:p>
          <a:p>
            <a:endParaRPr lang="nl-NL" dirty="0"/>
          </a:p>
        </p:txBody>
      </p:sp>
      <p:pic>
        <p:nvPicPr>
          <p:cNvPr id="6148" name="Picture 4" descr="http://www.innovatieimpulsonderwijs.nl/wp-content/uploads/2016/02/figuur_belle_edit_A3-905x1280.jpg">
            <a:extLst>
              <a:ext uri="{FF2B5EF4-FFF2-40B4-BE49-F238E27FC236}">
                <a16:creationId xmlns:a16="http://schemas.microsoft.com/office/drawing/2014/main" id="{7A08BD22-F786-4654-92F1-46922D9A8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376" y="53502"/>
            <a:ext cx="36369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8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D54505-3572-476E-82B4-7B2C256B5D54}"/>
              </a:ext>
            </a:extLst>
          </p:cNvPr>
          <p:cNvSpPr>
            <a:spLocks noGrp="1"/>
          </p:cNvSpPr>
          <p:nvPr>
            <p:ph type="title"/>
          </p:nvPr>
        </p:nvSpPr>
        <p:spPr/>
        <p:txBody>
          <a:bodyPr>
            <a:normAutofit fontScale="90000"/>
          </a:bodyPr>
          <a:lstStyle/>
          <a:p>
            <a:r>
              <a:rPr lang="nl-NL" dirty="0"/>
              <a:t>Lerarentekort: wat betekent het voor onze regio en hoe lossen we het op?</a:t>
            </a:r>
          </a:p>
        </p:txBody>
      </p:sp>
      <p:sp>
        <p:nvSpPr>
          <p:cNvPr id="5" name="Content Placeholder 4">
            <a:extLst>
              <a:ext uri="{FF2B5EF4-FFF2-40B4-BE49-F238E27FC236}">
                <a16:creationId xmlns:a16="http://schemas.microsoft.com/office/drawing/2014/main" id="{DC4E65A9-D9F1-409E-9F6C-666561826662}"/>
              </a:ext>
            </a:extLst>
          </p:cNvPr>
          <p:cNvSpPr>
            <a:spLocks noGrp="1"/>
          </p:cNvSpPr>
          <p:nvPr>
            <p:ph idx="1"/>
          </p:nvPr>
        </p:nvSpPr>
        <p:spPr>
          <a:xfrm>
            <a:off x="628650" y="1369218"/>
            <a:ext cx="7886700" cy="3774281"/>
          </a:xfrm>
        </p:spPr>
        <p:txBody>
          <a:bodyPr>
            <a:normAutofit/>
          </a:bodyPr>
          <a:lstStyle/>
          <a:p>
            <a:pPr>
              <a:buClr>
                <a:schemeClr val="accent5"/>
              </a:buClr>
            </a:pPr>
            <a:r>
              <a:rPr lang="nl-NL" dirty="0"/>
              <a:t>In welke vakgebieden is er te veel, dan wel te weinig personeel? </a:t>
            </a:r>
          </a:p>
          <a:p>
            <a:pPr>
              <a:buClr>
                <a:schemeClr val="accent5"/>
              </a:buClr>
            </a:pPr>
            <a:r>
              <a:rPr lang="nl-NL" dirty="0"/>
              <a:t>Wat is er nodig om de uitstroom van zittende technische docenten tegen te gaan in uw regio?</a:t>
            </a:r>
          </a:p>
          <a:p>
            <a:pPr>
              <a:buClr>
                <a:schemeClr val="accent5"/>
              </a:buClr>
            </a:pPr>
            <a:r>
              <a:rPr lang="nl-NL" dirty="0"/>
              <a:t>Welke alternatieve instroomroutes zijn mogelijk, buiten de reguliere instroom, om het technische lerarentekort aan te pakken in uw regio?</a:t>
            </a:r>
          </a:p>
          <a:p>
            <a:pPr>
              <a:buClr>
                <a:schemeClr val="accent5"/>
              </a:buClr>
            </a:pPr>
            <a:r>
              <a:rPr lang="nl-NL" dirty="0"/>
              <a:t>Hoe kunnen scholen met de grootste tekorten aan technische docenten hun bèta-technisch onderwijs anders organiseren? </a:t>
            </a:r>
          </a:p>
          <a:p>
            <a:pPr>
              <a:buClr>
                <a:schemeClr val="accent5"/>
              </a:buClr>
            </a:pPr>
            <a:r>
              <a:rPr lang="nl-NL" dirty="0"/>
              <a:t>Wat zijn creatieve oplossingen om toch hetzelfde, kwalitatieve onderwijs aan te kunnen bieden, maar met minder fte? </a:t>
            </a:r>
          </a:p>
          <a:p>
            <a:pPr>
              <a:buClr>
                <a:srgbClr val="6454A3"/>
              </a:buClr>
            </a:pPr>
            <a:endParaRPr lang="nl-NL" dirty="0"/>
          </a:p>
        </p:txBody>
      </p:sp>
      <p:sp>
        <p:nvSpPr>
          <p:cNvPr id="7" name="Slide Number Placeholder 6">
            <a:extLst>
              <a:ext uri="{FF2B5EF4-FFF2-40B4-BE49-F238E27FC236}">
                <a16:creationId xmlns:a16="http://schemas.microsoft.com/office/drawing/2014/main" id="{8FD30268-8251-45F7-8938-C31FC645028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pic>
        <p:nvPicPr>
          <p:cNvPr id="1028" name="Picture 4" descr="Gerelateerde afbeelding">
            <a:extLst>
              <a:ext uri="{FF2B5EF4-FFF2-40B4-BE49-F238E27FC236}">
                <a16:creationId xmlns:a16="http://schemas.microsoft.com/office/drawing/2014/main" id="{71276918-2B0A-4591-AD65-83912C1D4B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55" b="22025"/>
          <a:stretch/>
        </p:blipFill>
        <p:spPr bwMode="auto">
          <a:xfrm>
            <a:off x="6346690" y="4080754"/>
            <a:ext cx="2344468" cy="91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34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D77CD3-B6CA-4ED6-903C-466350128507}"/>
              </a:ext>
            </a:extLst>
          </p:cNvPr>
          <p:cNvSpPr>
            <a:spLocks noGrp="1"/>
          </p:cNvSpPr>
          <p:nvPr>
            <p:ph type="title"/>
          </p:nvPr>
        </p:nvSpPr>
        <p:spPr/>
        <p:txBody>
          <a:bodyPr/>
          <a:lstStyle/>
          <a:p>
            <a:r>
              <a:rPr lang="en-US" b="1" dirty="0">
                <a:solidFill>
                  <a:schemeClr val="bg1"/>
                </a:solidFill>
                <a:latin typeface="Basic Sans Bold"/>
              </a:rPr>
              <a:t>Samenvatting </a:t>
            </a:r>
            <a:endParaRPr lang="nl-NL" b="1" dirty="0">
              <a:solidFill>
                <a:schemeClr val="bg1"/>
              </a:solidFill>
              <a:latin typeface="Basic Sans Bold"/>
            </a:endParaRPr>
          </a:p>
        </p:txBody>
      </p:sp>
      <p:sp>
        <p:nvSpPr>
          <p:cNvPr id="7" name="Text Placeholder 6">
            <a:extLst>
              <a:ext uri="{FF2B5EF4-FFF2-40B4-BE49-F238E27FC236}">
                <a16:creationId xmlns:a16="http://schemas.microsoft.com/office/drawing/2014/main" id="{7620DDA2-7B07-444B-838E-AADF0A967316}"/>
              </a:ext>
            </a:extLst>
          </p:cNvPr>
          <p:cNvSpPr>
            <a:spLocks noGrp="1"/>
          </p:cNvSpPr>
          <p:nvPr>
            <p:ph type="body" idx="1"/>
          </p:nvPr>
        </p:nvSpPr>
        <p:spPr/>
        <p:txBody>
          <a:bodyPr/>
          <a:lstStyle/>
          <a:p>
            <a:r>
              <a:rPr lang="nl-NL" dirty="0">
                <a:solidFill>
                  <a:schemeClr val="bg2"/>
                </a:solidFill>
              </a:rPr>
              <a:t>Korte samenvatting van wat er zojuist is opgehaald en besproken.</a:t>
            </a:r>
          </a:p>
        </p:txBody>
      </p:sp>
      <p:sp>
        <p:nvSpPr>
          <p:cNvPr id="5" name="Slide Number Placeholder 4">
            <a:extLst>
              <a:ext uri="{FF2B5EF4-FFF2-40B4-BE49-F238E27FC236}">
                <a16:creationId xmlns:a16="http://schemas.microsoft.com/office/drawing/2014/main" id="{1D8E8203-198F-40A4-8B98-B5376BA80CF9}"/>
              </a:ext>
            </a:extLst>
          </p:cNvPr>
          <p:cNvSpPr>
            <a:spLocks noGrp="1"/>
          </p:cNvSpPr>
          <p:nvPr>
            <p:ph type="sldNum" sz="quarter" idx="4294967295"/>
          </p:nvPr>
        </p:nvSpPr>
        <p:spPr>
          <a:xfrm>
            <a:off x="0" y="4668838"/>
            <a:ext cx="465138" cy="38258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99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744D-6500-457D-B758-18E0953CA6A6}"/>
              </a:ext>
            </a:extLst>
          </p:cNvPr>
          <p:cNvSpPr>
            <a:spLocks noGrp="1"/>
          </p:cNvSpPr>
          <p:nvPr>
            <p:ph type="title"/>
          </p:nvPr>
        </p:nvSpPr>
        <p:spPr/>
        <p:txBody>
          <a:bodyPr>
            <a:normAutofit/>
          </a:bodyPr>
          <a:lstStyle/>
          <a:p>
            <a:r>
              <a:rPr lang="nl-NL" dirty="0"/>
              <a:t>Track record</a:t>
            </a:r>
          </a:p>
        </p:txBody>
      </p:sp>
      <p:sp>
        <p:nvSpPr>
          <p:cNvPr id="3" name="Content Placeholder 2">
            <a:extLst>
              <a:ext uri="{FF2B5EF4-FFF2-40B4-BE49-F238E27FC236}">
                <a16:creationId xmlns:a16="http://schemas.microsoft.com/office/drawing/2014/main" id="{C64A387D-95ED-4738-9F71-8B4055F01E70}"/>
              </a:ext>
            </a:extLst>
          </p:cNvPr>
          <p:cNvSpPr>
            <a:spLocks noGrp="1"/>
          </p:cNvSpPr>
          <p:nvPr>
            <p:ph idx="1"/>
          </p:nvPr>
        </p:nvSpPr>
        <p:spPr/>
        <p:txBody>
          <a:bodyPr>
            <a:normAutofit/>
          </a:bodyPr>
          <a:lstStyle/>
          <a:p>
            <a:pPr marL="0" indent="0">
              <a:buNone/>
            </a:pPr>
            <a:r>
              <a:rPr lang="nl-NL" dirty="0"/>
              <a:t>Het is de bedoeling dat uw regionale visie niet naast bestaand beleid staat, maar dat bestaande initiatieven in de regionale visie worden meegenomen (denk aan economische agenda’s, arbeidsmarktanalyses, etc.).</a:t>
            </a:r>
          </a:p>
          <a:p>
            <a:pPr marL="0" indent="0">
              <a:buNone/>
            </a:pPr>
            <a:endParaRPr lang="nl-NL" sz="2000" dirty="0"/>
          </a:p>
          <a:p>
            <a:pPr marL="0" indent="0">
              <a:buNone/>
            </a:pPr>
            <a:r>
              <a:rPr lang="nl-NL" sz="2000" dirty="0"/>
              <a:t>Beantwoord hiervoor de volgende vragen</a:t>
            </a:r>
          </a:p>
          <a:p>
            <a:pPr lvl="0"/>
            <a:r>
              <a:rPr lang="nl-NL" dirty="0"/>
              <a:t>Wat zijn bestaande economische agenda’s, arbeidsmarktanalyses, etc. waar we bij aan kunnen sluiten? Op welke punten?</a:t>
            </a:r>
          </a:p>
          <a:p>
            <a:pPr lvl="0"/>
            <a:r>
              <a:rPr lang="nl-NL" dirty="0"/>
              <a:t>Wat is in het verleden al gedaan met onze partners (track record)? </a:t>
            </a:r>
          </a:p>
          <a:p>
            <a:pPr lvl="0"/>
            <a:r>
              <a:rPr lang="nl-NL" dirty="0"/>
              <a:t>Welke initiatieven zijn effectief gebleken? Wat kunnen we hiervan leren?</a:t>
            </a:r>
          </a:p>
        </p:txBody>
      </p:sp>
      <p:sp>
        <p:nvSpPr>
          <p:cNvPr id="4" name="Subtitle 3">
            <a:extLst>
              <a:ext uri="{FF2B5EF4-FFF2-40B4-BE49-F238E27FC236}">
                <a16:creationId xmlns:a16="http://schemas.microsoft.com/office/drawing/2014/main" id="{73808BED-9029-4643-8EFD-D25ACA931B6E}"/>
              </a:ext>
            </a:extLst>
          </p:cNvPr>
          <p:cNvSpPr>
            <a:spLocks noGrp="1"/>
          </p:cNvSpPr>
          <p:nvPr>
            <p:ph type="subTitle" idx="13"/>
          </p:nvPr>
        </p:nvSpPr>
        <p:spPr/>
        <p:txBody>
          <a:bodyPr/>
          <a:lstStyle/>
          <a:p>
            <a:r>
              <a:rPr lang="nl-NL" dirty="0"/>
              <a:t>Huiswerk</a:t>
            </a:r>
          </a:p>
        </p:txBody>
      </p:sp>
      <p:sp>
        <p:nvSpPr>
          <p:cNvPr id="5" name="Slide Number Placeholder 4">
            <a:extLst>
              <a:ext uri="{FF2B5EF4-FFF2-40B4-BE49-F238E27FC236}">
                <a16:creationId xmlns:a16="http://schemas.microsoft.com/office/drawing/2014/main" id="{04A4AF34-E4A4-444A-8D0D-0AE7C9C40DD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9DBDC9DD-80B8-459F-93F2-C7E36B58C0BF}"/>
              </a:ext>
            </a:extLst>
          </p:cNvPr>
          <p:cNvPicPr>
            <a:picLocks noChangeAspect="1"/>
          </p:cNvPicPr>
          <p:nvPr/>
        </p:nvPicPr>
        <p:blipFill>
          <a:blip r:embed="rId3"/>
          <a:stretch>
            <a:fillRect/>
          </a:stretch>
        </p:blipFill>
        <p:spPr>
          <a:xfrm>
            <a:off x="8068129" y="213706"/>
            <a:ext cx="894441" cy="894441"/>
          </a:xfrm>
          <a:prstGeom prst="rect">
            <a:avLst/>
          </a:prstGeom>
        </p:spPr>
      </p:pic>
    </p:spTree>
    <p:extLst>
      <p:ext uri="{BB962C8B-B14F-4D97-AF65-F5344CB8AC3E}">
        <p14:creationId xmlns:p14="http://schemas.microsoft.com/office/powerpoint/2010/main" val="319905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E96F-0C44-4F1A-9FAF-24759D9B933C}"/>
              </a:ext>
            </a:extLst>
          </p:cNvPr>
          <p:cNvSpPr>
            <a:spLocks noGrp="1"/>
          </p:cNvSpPr>
          <p:nvPr>
            <p:ph type="title"/>
          </p:nvPr>
        </p:nvSpPr>
        <p:spPr>
          <a:xfrm>
            <a:off x="628650" y="273846"/>
            <a:ext cx="7886700" cy="549129"/>
          </a:xfrm>
        </p:spPr>
        <p:txBody>
          <a:bodyPr>
            <a:noAutofit/>
          </a:bodyPr>
          <a:lstStyle/>
          <a:p>
            <a:r>
              <a:rPr lang="en-US" sz="3200" dirty="0"/>
              <a:t>Inhoudsopgave</a:t>
            </a:r>
            <a:endParaRPr lang="nl-NL" sz="3200" dirty="0"/>
          </a:p>
        </p:txBody>
      </p:sp>
      <p:sp>
        <p:nvSpPr>
          <p:cNvPr id="3" name="Content Placeholder 2">
            <a:extLst>
              <a:ext uri="{FF2B5EF4-FFF2-40B4-BE49-F238E27FC236}">
                <a16:creationId xmlns:a16="http://schemas.microsoft.com/office/drawing/2014/main" id="{985B5CFE-391D-44A8-AB63-96AFBDA6E8C8}"/>
              </a:ext>
            </a:extLst>
          </p:cNvPr>
          <p:cNvSpPr>
            <a:spLocks noGrp="1"/>
          </p:cNvSpPr>
          <p:nvPr>
            <p:ph idx="1"/>
          </p:nvPr>
        </p:nvSpPr>
        <p:spPr/>
        <p:txBody>
          <a:bodyPr>
            <a:normAutofit/>
          </a:bodyPr>
          <a:lstStyle/>
          <a:p>
            <a:pPr marL="342900" indent="-342900">
              <a:buClr>
                <a:schemeClr val="accent5"/>
              </a:buClr>
              <a:buFont typeface="+mj-lt"/>
              <a:buAutoNum type="arabicPeriod"/>
            </a:pPr>
            <a:r>
              <a:rPr lang="nl-NL" dirty="0"/>
              <a:t>Introductiesessie						</a:t>
            </a:r>
          </a:p>
          <a:p>
            <a:pPr marL="342900" indent="-342900">
              <a:buClr>
                <a:schemeClr val="accent5"/>
              </a:buClr>
              <a:buFont typeface="+mj-lt"/>
              <a:buAutoNum type="arabicPeriod"/>
            </a:pPr>
            <a:r>
              <a:rPr lang="nl-NL" dirty="0"/>
              <a:t>Kennismaking			</a:t>
            </a:r>
          </a:p>
          <a:p>
            <a:pPr marL="342900" indent="-342900">
              <a:buClr>
                <a:schemeClr val="accent5"/>
              </a:buClr>
              <a:buFont typeface="+mj-lt"/>
              <a:buAutoNum type="arabicPeriod"/>
            </a:pPr>
            <a:r>
              <a:rPr lang="nl-NL" dirty="0"/>
              <a:t>Update regio voortgang tot nu toe</a:t>
            </a:r>
            <a:r>
              <a:rPr lang="en-US" dirty="0"/>
              <a:t>			</a:t>
            </a:r>
            <a:endParaRPr lang="nl-NL" dirty="0"/>
          </a:p>
          <a:p>
            <a:pPr marL="342900" indent="-342900">
              <a:buClr>
                <a:schemeClr val="accent5"/>
              </a:buClr>
              <a:buFont typeface="+mj-lt"/>
              <a:buAutoNum type="arabicPeriod"/>
            </a:pPr>
            <a:r>
              <a:rPr lang="nl-NL" dirty="0"/>
              <a:t>Verdieping regionale context				</a:t>
            </a:r>
          </a:p>
          <a:p>
            <a:pPr marL="342900" indent="-342900">
              <a:buClr>
                <a:schemeClr val="accent5"/>
              </a:buClr>
              <a:buFont typeface="+mj-lt"/>
              <a:buAutoNum type="arabicPeriod"/>
            </a:pPr>
            <a:r>
              <a:rPr lang="nl-NL" dirty="0"/>
              <a:t>Pauze							</a:t>
            </a:r>
          </a:p>
          <a:p>
            <a:pPr marL="342900" indent="-342900">
              <a:buClr>
                <a:schemeClr val="accent5"/>
              </a:buClr>
              <a:buFont typeface="+mj-lt"/>
              <a:buAutoNum type="arabicPeriod"/>
            </a:pPr>
            <a:r>
              <a:rPr lang="nl-NL" dirty="0"/>
              <a:t>Innovatief denken						</a:t>
            </a:r>
          </a:p>
          <a:p>
            <a:pPr marL="342900" indent="-342900">
              <a:buClr>
                <a:schemeClr val="accent5"/>
              </a:buClr>
              <a:buFont typeface="+mj-lt"/>
              <a:buAutoNum type="arabicPeriod"/>
            </a:pPr>
            <a:r>
              <a:rPr lang="nl-NL" dirty="0"/>
              <a:t>Wrap up &amp; huiswerk					</a:t>
            </a:r>
          </a:p>
        </p:txBody>
      </p:sp>
      <p:sp>
        <p:nvSpPr>
          <p:cNvPr id="6" name="Subtitle 5">
            <a:extLst>
              <a:ext uri="{FF2B5EF4-FFF2-40B4-BE49-F238E27FC236}">
                <a16:creationId xmlns:a16="http://schemas.microsoft.com/office/drawing/2014/main" id="{F450878A-DE76-42BF-8A07-F17ABDBA3DE1}"/>
              </a:ext>
            </a:extLst>
          </p:cNvPr>
          <p:cNvSpPr>
            <a:spLocks noGrp="1"/>
          </p:cNvSpPr>
          <p:nvPr>
            <p:ph type="subTitle" idx="13"/>
          </p:nvPr>
        </p:nvSpPr>
        <p:spPr/>
        <p:txBody>
          <a:bodyPr/>
          <a:lstStyle/>
          <a:p>
            <a:r>
              <a:rPr lang="nl-NL" dirty="0"/>
              <a:t>Werkboek 1</a:t>
            </a:r>
          </a:p>
        </p:txBody>
      </p:sp>
      <p:sp>
        <p:nvSpPr>
          <p:cNvPr id="5" name="Slide Number Placeholder 4">
            <a:extLst>
              <a:ext uri="{FF2B5EF4-FFF2-40B4-BE49-F238E27FC236}">
                <a16:creationId xmlns:a16="http://schemas.microsoft.com/office/drawing/2014/main" id="{D2B92627-A35C-4A3F-94EB-C5155F1379A0}"/>
              </a:ext>
            </a:extLst>
          </p:cNvPr>
          <p:cNvSpPr>
            <a:spLocks noGrp="1"/>
          </p:cNvSpPr>
          <p:nvPr>
            <p:ph type="sldNum" sz="quarter" idx="12"/>
          </p:nvPr>
        </p:nvSpPr>
        <p:spPr/>
        <p:txBody>
          <a:bodyPr/>
          <a:lstStyle/>
          <a:p>
            <a:fld id="{736C06FA-3C39-4AB7-A107-9E7CB4CF896B}" type="slidenum">
              <a:rPr lang="nl-NL" smtClean="0"/>
              <a:t>2</a:t>
            </a:fld>
            <a:endParaRPr lang="nl-NL" dirty="0"/>
          </a:p>
        </p:txBody>
      </p:sp>
    </p:spTree>
    <p:extLst>
      <p:ext uri="{BB962C8B-B14F-4D97-AF65-F5344CB8AC3E}">
        <p14:creationId xmlns:p14="http://schemas.microsoft.com/office/powerpoint/2010/main" val="240047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A2E02-0316-48C2-8220-F5D9C62030AA}"/>
              </a:ext>
            </a:extLst>
          </p:cNvPr>
          <p:cNvSpPr>
            <a:spLocks noGrp="1"/>
          </p:cNvSpPr>
          <p:nvPr>
            <p:ph type="title"/>
          </p:nvPr>
        </p:nvSpPr>
        <p:spPr>
          <a:xfrm>
            <a:off x="5012040" y="1311355"/>
            <a:ext cx="3859585" cy="1068079"/>
          </a:xfrm>
        </p:spPr>
        <p:txBody>
          <a:bodyPr vert="horz" lIns="91440" tIns="45720" rIns="91440" bIns="45720" rtlCol="0" anchor="b">
            <a:normAutofit/>
          </a:bodyPr>
          <a:lstStyle/>
          <a:p>
            <a:r>
              <a:rPr lang="en-US" sz="4000" b="1" dirty="0">
                <a:solidFill>
                  <a:schemeClr val="bg1"/>
                </a:solidFill>
              </a:rPr>
              <a:t>Innovatief denken</a:t>
            </a:r>
          </a:p>
        </p:txBody>
      </p:sp>
      <p:sp>
        <p:nvSpPr>
          <p:cNvPr id="6" name="Text Placeholder 5">
            <a:extLst>
              <a:ext uri="{FF2B5EF4-FFF2-40B4-BE49-F238E27FC236}">
                <a16:creationId xmlns:a16="http://schemas.microsoft.com/office/drawing/2014/main" id="{243B7A84-72EB-4A81-9AE0-AF7EF06931EC}"/>
              </a:ext>
            </a:extLst>
          </p:cNvPr>
          <p:cNvSpPr>
            <a:spLocks noGrp="1"/>
          </p:cNvSpPr>
          <p:nvPr>
            <p:ph type="body" idx="1"/>
          </p:nvPr>
        </p:nvSpPr>
        <p:spPr>
          <a:xfrm>
            <a:off x="5059970" y="2618624"/>
            <a:ext cx="3483937" cy="860898"/>
          </a:xfrm>
        </p:spPr>
        <p:txBody>
          <a:bodyPr vert="horz" lIns="91440" tIns="45720" rIns="91440" bIns="45720" rtlCol="0" anchor="t">
            <a:normAutofit fontScale="92500" lnSpcReduction="10000"/>
          </a:bodyPr>
          <a:lstStyle/>
          <a:p>
            <a:r>
              <a:rPr lang="nl-NL" sz="1600" dirty="0"/>
              <a:t>Zoals Albert Einstein al zei: pas wanneer letterlijk buiten het kader gedacht wordt, kunnen goede ideeën en praktische oplossingen worden gecreëerd.</a:t>
            </a:r>
          </a:p>
          <a:p>
            <a:endParaRPr lang="en-US" sz="1500" dirty="0">
              <a:solidFill>
                <a:schemeClr val="tx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4" name="Picture 6" descr="Afbeeldingsresultaat voor Vision png">
            <a:extLst>
              <a:ext uri="{FF2B5EF4-FFF2-40B4-BE49-F238E27FC236}">
                <a16:creationId xmlns:a16="http://schemas.microsoft.com/office/drawing/2014/main" id="{B56D685F-0780-484C-9E43-8FA56E659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75" y="765251"/>
            <a:ext cx="3228367" cy="322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6604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7483C-1265-4352-A510-EC5BF13A6B6F}"/>
              </a:ext>
            </a:extLst>
          </p:cNvPr>
          <p:cNvSpPr>
            <a:spLocks noGrp="1"/>
          </p:cNvSpPr>
          <p:nvPr>
            <p:ph type="title"/>
          </p:nvPr>
        </p:nvSpPr>
        <p:spPr>
          <a:xfrm>
            <a:off x="628650" y="614313"/>
            <a:ext cx="7886700" cy="549129"/>
          </a:xfrm>
        </p:spPr>
        <p:txBody>
          <a:bodyPr>
            <a:normAutofit fontScale="90000"/>
          </a:bodyPr>
          <a:lstStyle/>
          <a:p>
            <a:r>
              <a:rPr lang="nl-NL" dirty="0"/>
              <a:t>Waar willen we uiteindelijk naar toe met de samenwerking in relatie tot de regio?</a:t>
            </a:r>
            <a:br>
              <a:rPr lang="nl-NL" dirty="0"/>
            </a:br>
            <a:endParaRPr lang="nl-NL" dirty="0"/>
          </a:p>
        </p:txBody>
      </p:sp>
      <p:sp>
        <p:nvSpPr>
          <p:cNvPr id="3" name="Tijdelijke aanduiding voor inhoud 2">
            <a:extLst>
              <a:ext uri="{FF2B5EF4-FFF2-40B4-BE49-F238E27FC236}">
                <a16:creationId xmlns:a16="http://schemas.microsoft.com/office/drawing/2014/main" id="{C79D229B-38B1-41CC-BE26-EFF0C69EB309}"/>
              </a:ext>
            </a:extLst>
          </p:cNvPr>
          <p:cNvSpPr>
            <a:spLocks noGrp="1"/>
          </p:cNvSpPr>
          <p:nvPr>
            <p:ph idx="1"/>
          </p:nvPr>
        </p:nvSpPr>
        <p:spPr/>
        <p:txBody>
          <a:bodyPr/>
          <a:lstStyle/>
          <a:p>
            <a:endParaRPr lang="nl-NL" sz="2000" dirty="0"/>
          </a:p>
          <a:p>
            <a:r>
              <a:rPr lang="nl-NL" sz="2000" dirty="0"/>
              <a:t>We gaan een creatieve oefening doen om de huidige problematiek te herkaderen naar onze gezamenlijke ambities voor de toekomst (onze visie).</a:t>
            </a:r>
          </a:p>
          <a:p>
            <a:pPr marL="0" indent="0">
              <a:buNone/>
            </a:pPr>
            <a:endParaRPr lang="nl-NL" dirty="0"/>
          </a:p>
          <a:p>
            <a:endParaRPr lang="nl-NL" dirty="0"/>
          </a:p>
        </p:txBody>
      </p:sp>
    </p:spTree>
    <p:extLst>
      <p:ext uri="{BB962C8B-B14F-4D97-AF65-F5344CB8AC3E}">
        <p14:creationId xmlns:p14="http://schemas.microsoft.com/office/powerpoint/2010/main" val="542015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288D6B53-DC96-4467-9BC6-20D751F500B3}"/>
              </a:ext>
            </a:extLst>
          </p:cNvPr>
          <p:cNvPicPr>
            <a:picLocks noChangeAspect="1"/>
          </p:cNvPicPr>
          <p:nvPr/>
        </p:nvPicPr>
        <p:blipFill>
          <a:blip r:embed="rId3"/>
          <a:stretch>
            <a:fillRect/>
          </a:stretch>
        </p:blipFill>
        <p:spPr>
          <a:xfrm>
            <a:off x="6352785" y="1212256"/>
            <a:ext cx="2791215" cy="2543530"/>
          </a:xfrm>
          <a:prstGeom prst="rect">
            <a:avLst/>
          </a:prstGeom>
        </p:spPr>
      </p:pic>
      <p:sp>
        <p:nvSpPr>
          <p:cNvPr id="3" name="Content Placeholder 2">
            <a:extLst>
              <a:ext uri="{FF2B5EF4-FFF2-40B4-BE49-F238E27FC236}">
                <a16:creationId xmlns:a16="http://schemas.microsoft.com/office/drawing/2014/main" id="{62928E01-B6B1-4EC6-86EE-5EFC69CCB742}"/>
              </a:ext>
            </a:extLst>
          </p:cNvPr>
          <p:cNvSpPr>
            <a:spLocks noGrp="1"/>
          </p:cNvSpPr>
          <p:nvPr>
            <p:ph idx="1"/>
          </p:nvPr>
        </p:nvSpPr>
        <p:spPr>
          <a:xfrm>
            <a:off x="628650" y="1017715"/>
            <a:ext cx="7886700" cy="3108068"/>
          </a:xfrm>
        </p:spPr>
        <p:txBody>
          <a:bodyPr>
            <a:noAutofit/>
          </a:bodyPr>
          <a:lstStyle/>
          <a:p>
            <a:r>
              <a:rPr lang="nl-NL" dirty="0"/>
              <a:t>Het geeft aan: hoe gaan wij de wereld van morgen beïnvloeden? </a:t>
            </a:r>
          </a:p>
          <a:p>
            <a:pPr lvl="1"/>
            <a:r>
              <a:rPr lang="nl-NL" dirty="0"/>
              <a:t>Waarvoor we gaan</a:t>
            </a:r>
          </a:p>
          <a:p>
            <a:pPr lvl="1"/>
            <a:r>
              <a:rPr lang="nl-NL" dirty="0"/>
              <a:t>Gericht op de omgeving</a:t>
            </a:r>
          </a:p>
          <a:p>
            <a:pPr lvl="1"/>
            <a:r>
              <a:rPr lang="nl-NL" dirty="0"/>
              <a:t>Hoe gaan we met de wereld om</a:t>
            </a:r>
          </a:p>
          <a:p>
            <a:pPr lvl="1"/>
            <a:r>
              <a:rPr lang="nl-NL" dirty="0"/>
              <a:t>Toekomst, droom</a:t>
            </a:r>
          </a:p>
          <a:p>
            <a:pPr lvl="1"/>
            <a:r>
              <a:rPr lang="nl-NL" dirty="0"/>
              <a:t>Vanuit de verre toekomst</a:t>
            </a:r>
          </a:p>
          <a:p>
            <a:pPr lvl="1"/>
            <a:r>
              <a:rPr lang="nl-NL" dirty="0"/>
              <a:t>Kan worden bijgesteld</a:t>
            </a:r>
          </a:p>
          <a:p>
            <a:r>
              <a:rPr lang="nl-NL" dirty="0"/>
              <a:t>Een goede visie leidt tot creatieve spanning of flow.</a:t>
            </a:r>
            <a:endParaRPr lang="nl-NL" sz="1600" dirty="0"/>
          </a:p>
          <a:p>
            <a:r>
              <a:rPr lang="nl-NL" dirty="0"/>
              <a:t>De visie geeft richting aan veel praktische beslissingen die voorliggen bij het daadwerkelijk vormgeven en organiseren van concrete activiteiten. </a:t>
            </a:r>
          </a:p>
        </p:txBody>
      </p:sp>
      <p:sp>
        <p:nvSpPr>
          <p:cNvPr id="2" name="Title 1">
            <a:extLst>
              <a:ext uri="{FF2B5EF4-FFF2-40B4-BE49-F238E27FC236}">
                <a16:creationId xmlns:a16="http://schemas.microsoft.com/office/drawing/2014/main" id="{0971C9DC-D2B6-4118-B39D-332587FEA7D2}"/>
              </a:ext>
            </a:extLst>
          </p:cNvPr>
          <p:cNvSpPr>
            <a:spLocks noGrp="1"/>
          </p:cNvSpPr>
          <p:nvPr>
            <p:ph type="title"/>
          </p:nvPr>
        </p:nvSpPr>
        <p:spPr/>
        <p:txBody>
          <a:bodyPr>
            <a:noAutofit/>
          </a:bodyPr>
          <a:lstStyle/>
          <a:p>
            <a:r>
              <a:rPr lang="nl-NL" sz="3200" dirty="0"/>
              <a:t>Eerst een stukje theorie: wat is een visie?</a:t>
            </a:r>
          </a:p>
        </p:txBody>
      </p:sp>
      <p:sp>
        <p:nvSpPr>
          <p:cNvPr id="5" name="Slide Number Placeholder 4">
            <a:extLst>
              <a:ext uri="{FF2B5EF4-FFF2-40B4-BE49-F238E27FC236}">
                <a16:creationId xmlns:a16="http://schemas.microsoft.com/office/drawing/2014/main" id="{B006C7ED-215D-4513-8170-1A5A889A2A13}"/>
              </a:ext>
            </a:extLst>
          </p:cNvPr>
          <p:cNvSpPr>
            <a:spLocks noGrp="1"/>
          </p:cNvSpPr>
          <p:nvPr>
            <p:ph type="sldNum" sz="quarter" idx="12"/>
          </p:nvPr>
        </p:nvSpPr>
        <p:spPr/>
        <p:txBody>
          <a:bodyPr/>
          <a:lstStyle/>
          <a:p>
            <a:fld id="{736C06FA-3C39-4AB7-A107-9E7CB4CF896B}" type="slidenum">
              <a:rPr lang="nl-NL" smtClean="0"/>
              <a:t>22</a:t>
            </a:fld>
            <a:endParaRPr lang="nl-NL" dirty="0"/>
          </a:p>
        </p:txBody>
      </p:sp>
      <p:sp>
        <p:nvSpPr>
          <p:cNvPr id="9" name="TextBox 8">
            <a:extLst>
              <a:ext uri="{FF2B5EF4-FFF2-40B4-BE49-F238E27FC236}">
                <a16:creationId xmlns:a16="http://schemas.microsoft.com/office/drawing/2014/main" id="{C16DD866-72A7-4AA4-A61A-DE1CAE1E14B9}"/>
              </a:ext>
            </a:extLst>
          </p:cNvPr>
          <p:cNvSpPr txBox="1"/>
          <p:nvPr/>
        </p:nvSpPr>
        <p:spPr>
          <a:xfrm>
            <a:off x="7707856" y="1776612"/>
            <a:ext cx="883575" cy="507831"/>
          </a:xfrm>
          <a:prstGeom prst="rect">
            <a:avLst/>
          </a:prstGeom>
          <a:noFill/>
        </p:spPr>
        <p:txBody>
          <a:bodyPr wrap="none" rtlCol="0">
            <a:spAutoFit/>
          </a:bodyPr>
          <a:lstStyle/>
          <a:p>
            <a:r>
              <a:rPr lang="nl-NL" sz="2700" b="1" dirty="0"/>
              <a:t>2030</a:t>
            </a:r>
          </a:p>
        </p:txBody>
      </p:sp>
    </p:spTree>
    <p:extLst>
      <p:ext uri="{BB962C8B-B14F-4D97-AF65-F5344CB8AC3E}">
        <p14:creationId xmlns:p14="http://schemas.microsoft.com/office/powerpoint/2010/main" val="3931641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10712-FA2F-4354-91B7-66103CAE9806}"/>
              </a:ext>
            </a:extLst>
          </p:cNvPr>
          <p:cNvSpPr>
            <a:spLocks noGrp="1"/>
          </p:cNvSpPr>
          <p:nvPr>
            <p:ph type="title"/>
          </p:nvPr>
        </p:nvSpPr>
        <p:spPr/>
        <p:txBody>
          <a:bodyPr/>
          <a:lstStyle/>
          <a:p>
            <a:r>
              <a:rPr lang="nl-NL" dirty="0"/>
              <a:t>Waarom creatief en innovatief denken?</a:t>
            </a:r>
          </a:p>
        </p:txBody>
      </p:sp>
      <p:sp>
        <p:nvSpPr>
          <p:cNvPr id="3" name="Tijdelijke aanduiding voor inhoud 2">
            <a:extLst>
              <a:ext uri="{FF2B5EF4-FFF2-40B4-BE49-F238E27FC236}">
                <a16:creationId xmlns:a16="http://schemas.microsoft.com/office/drawing/2014/main" id="{4F97E334-B658-4892-BEE8-ECAD1C3E76AA}"/>
              </a:ext>
            </a:extLst>
          </p:cNvPr>
          <p:cNvSpPr>
            <a:spLocks noGrp="1"/>
          </p:cNvSpPr>
          <p:nvPr>
            <p:ph idx="1"/>
          </p:nvPr>
        </p:nvSpPr>
        <p:spPr>
          <a:xfrm>
            <a:off x="580012" y="1524862"/>
            <a:ext cx="7886700" cy="3108068"/>
          </a:xfrm>
        </p:spPr>
        <p:txBody>
          <a:bodyPr/>
          <a:lstStyle/>
          <a:p>
            <a:pPr lvl="0"/>
            <a:r>
              <a:rPr lang="nl-NL" dirty="0"/>
              <a:t>Innoveren = het aanbrengen van veranderingen aan iets dat al bestaat, door het introduceren van nieuwe methoden, ideeën of producten.</a:t>
            </a:r>
            <a:endParaRPr lang="en-US" dirty="0"/>
          </a:p>
          <a:p>
            <a:pPr lvl="0"/>
            <a:r>
              <a:rPr lang="nl-NL" dirty="0"/>
              <a:t>De essentie van innovatie is om anders te denken en te doen dan we altijd hebben gedaan.</a:t>
            </a:r>
          </a:p>
          <a:p>
            <a:pPr lvl="0"/>
            <a:r>
              <a:rPr lang="nl-NL" dirty="0"/>
              <a:t>Kijk maar eens naar de volgende dia’s.</a:t>
            </a:r>
            <a:endParaRPr lang="en-US" dirty="0"/>
          </a:p>
          <a:p>
            <a:endParaRPr lang="nl-NL" dirty="0"/>
          </a:p>
        </p:txBody>
      </p:sp>
      <p:sp>
        <p:nvSpPr>
          <p:cNvPr id="4" name="Ondertitel 3">
            <a:extLst>
              <a:ext uri="{FF2B5EF4-FFF2-40B4-BE49-F238E27FC236}">
                <a16:creationId xmlns:a16="http://schemas.microsoft.com/office/drawing/2014/main" id="{04F14E72-222F-4202-96A2-0A66A3F46C08}"/>
              </a:ext>
            </a:extLst>
          </p:cNvPr>
          <p:cNvSpPr>
            <a:spLocks noGrp="1"/>
          </p:cNvSpPr>
          <p:nvPr>
            <p:ph type="subTitle" idx="13"/>
          </p:nvPr>
        </p:nvSpPr>
        <p:spPr/>
        <p:txBody>
          <a:bodyPr/>
          <a:lstStyle/>
          <a:p>
            <a:r>
              <a:rPr lang="nl-NL" dirty="0"/>
              <a:t>Introductie</a:t>
            </a:r>
          </a:p>
        </p:txBody>
      </p:sp>
    </p:spTree>
    <p:extLst>
      <p:ext uri="{BB962C8B-B14F-4D97-AF65-F5344CB8AC3E}">
        <p14:creationId xmlns:p14="http://schemas.microsoft.com/office/powerpoint/2010/main" val="16011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534" y="190185"/>
            <a:ext cx="8219114" cy="441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0098EF3-4FBE-46FB-8B07-2C861D8910D1}"/>
              </a:ext>
            </a:extLst>
          </p:cNvPr>
          <p:cNvSpPr>
            <a:spLocks noGrp="1"/>
          </p:cNvSpPr>
          <p:nvPr>
            <p:ph type="sldNum" sz="quarter" idx="12"/>
          </p:nvPr>
        </p:nvSpPr>
        <p:spPr/>
        <p:txBody>
          <a:bodyPr/>
          <a:lstStyle/>
          <a:p>
            <a:fld id="{736C06FA-3C39-4AB7-A107-9E7CB4CF896B}" type="slidenum">
              <a:rPr lang="nl-NL" smtClean="0"/>
              <a:t>24</a:t>
            </a:fld>
            <a:endParaRPr lang="nl-NL" dirty="0"/>
          </a:p>
        </p:txBody>
      </p:sp>
    </p:spTree>
    <p:extLst>
      <p:ext uri="{BB962C8B-B14F-4D97-AF65-F5344CB8AC3E}">
        <p14:creationId xmlns:p14="http://schemas.microsoft.com/office/powerpoint/2010/main" val="2366369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Autofit/>
          </a:bodyPr>
          <a:lstStyle/>
          <a:p>
            <a:r>
              <a:rPr lang="nl-NL" altLang="en-US" sz="3200" dirty="0"/>
              <a:t>Wat ziet u?</a:t>
            </a:r>
          </a:p>
        </p:txBody>
      </p:sp>
      <p:sp>
        <p:nvSpPr>
          <p:cNvPr id="19459" name="Slide Number Placeholder 2"/>
          <p:cNvSpPr>
            <a:spLocks noGrp="1"/>
          </p:cNvSpPr>
          <p:nvPr>
            <p:ph type="sldNum" sz="quarter" idx="12"/>
          </p:nvPr>
        </p:nvSpPr>
        <p:spPr>
          <a:noFill/>
        </p:spPr>
        <p:txBody>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fld id="{87E3AC91-DEF4-4497-8F44-DE78F76D8A31}" type="slidenum">
              <a:rPr lang="en-GB" altLang="en-US" sz="900">
                <a:latin typeface="+mn-lt"/>
              </a:rPr>
              <a:pPr/>
              <a:t>25</a:t>
            </a:fld>
            <a:endParaRPr lang="en-GB" altLang="en-US" sz="900" dirty="0">
              <a:latin typeface="+mn-lt"/>
            </a:endParaRP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5063" y="1125110"/>
            <a:ext cx="5492370" cy="3484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838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Autofit/>
          </a:bodyPr>
          <a:lstStyle/>
          <a:p>
            <a:r>
              <a:rPr lang="nl-NL" altLang="en-US" sz="3200" dirty="0"/>
              <a:t>Herkadering, een introductie: The Semco way</a:t>
            </a:r>
            <a:endParaRPr lang="en-US" altLang="en-US" sz="3200" dirty="0"/>
          </a:p>
        </p:txBody>
      </p:sp>
      <p:sp>
        <p:nvSpPr>
          <p:cNvPr id="21507" name="Slide Number Placeholder 2"/>
          <p:cNvSpPr>
            <a:spLocks noGrp="1"/>
          </p:cNvSpPr>
          <p:nvPr>
            <p:ph type="sldNum" sz="quarter" idx="12"/>
          </p:nvPr>
        </p:nvSpPr>
        <p:spPr>
          <a:noFill/>
        </p:spPr>
        <p:txBody>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fld id="{9ADDBC53-1E8B-4854-B4E2-7166374BA5A1}" type="slidenum">
              <a:rPr lang="en-GB" altLang="en-US" sz="900">
                <a:latin typeface="+mn-lt"/>
              </a:rPr>
              <a:pPr/>
              <a:t>26</a:t>
            </a:fld>
            <a:endParaRPr lang="en-GB" altLang="en-US" sz="900" dirty="0">
              <a:latin typeface="+mn-lt"/>
            </a:endParaRPr>
          </a:p>
        </p:txBody>
      </p:sp>
      <p:sp>
        <p:nvSpPr>
          <p:cNvPr id="5" name="Slide Number Placeholder 2"/>
          <p:cNvSpPr txBox="1">
            <a:spLocks/>
          </p:cNvSpPr>
          <p:nvPr/>
        </p:nvSpPr>
        <p:spPr>
          <a:xfrm>
            <a:off x="304800" y="5688502"/>
            <a:ext cx="1219200" cy="323850"/>
          </a:xfrm>
          <a:prstGeom prst="rect">
            <a:avLst/>
          </a:prstGeom>
          <a:noFill/>
        </p:spPr>
        <p:txBody>
          <a:bodyPr/>
          <a:lstStyle>
            <a:defPPr>
              <a:defRPr lang="nl-NL"/>
            </a:defPPr>
            <a:lvl1pPr marL="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742950" indent="-28575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6858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6858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6858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6858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685800" rtl="0" eaLnBrk="0" fontAlgn="base" latinLnBrk="0"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9pPr>
          </a:lstStyle>
          <a:p>
            <a:fld id="{B5449F8C-D464-4FF6-B676-ABA508D9B7A7}" type="slidenum">
              <a:rPr lang="en-GB" altLang="en-US" sz="800" smtClean="0">
                <a:solidFill>
                  <a:schemeClr val="bg1"/>
                </a:solidFill>
              </a:rPr>
              <a:pPr/>
              <a:t>26</a:t>
            </a:fld>
            <a:endParaRPr lang="en-GB" altLang="en-US" sz="800" dirty="0">
              <a:solidFill>
                <a:schemeClr val="bg1"/>
              </a:solidFill>
            </a:endParaRPr>
          </a:p>
        </p:txBody>
      </p:sp>
      <p:sp>
        <p:nvSpPr>
          <p:cNvPr id="6" name="Rectangle 5"/>
          <p:cNvSpPr/>
          <p:nvPr/>
        </p:nvSpPr>
        <p:spPr bwMode="auto">
          <a:xfrm>
            <a:off x="4842835" y="917455"/>
            <a:ext cx="1265274" cy="818707"/>
          </a:xfrm>
          <a:prstGeom prst="rect">
            <a:avLst/>
          </a:prstGeom>
          <a:solidFill>
            <a:srgbClr val="FFFF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kumimoji="0" lang="nl-NL" sz="1300" i="0" u="none" strike="noStrike" cap="none" normalizeH="0" baseline="0" dirty="0">
                <a:ln>
                  <a:noFill/>
                </a:ln>
                <a:solidFill>
                  <a:schemeClr val="tx1"/>
                </a:solidFill>
                <a:effectLst/>
              </a:rPr>
              <a:t>Gezette werktijden</a:t>
            </a:r>
            <a:endParaRPr kumimoji="0" lang="en-US" sz="1300" i="0" u="none" strike="noStrike" cap="none" normalizeH="0" baseline="0" dirty="0">
              <a:ln>
                <a:noFill/>
              </a:ln>
              <a:solidFill>
                <a:schemeClr val="tx1"/>
              </a:solidFill>
              <a:effectLst/>
            </a:endParaRPr>
          </a:p>
        </p:txBody>
      </p:sp>
      <p:sp>
        <p:nvSpPr>
          <p:cNvPr id="7" name="Rectangle 6"/>
          <p:cNvSpPr/>
          <p:nvPr/>
        </p:nvSpPr>
        <p:spPr bwMode="auto">
          <a:xfrm>
            <a:off x="2819035" y="809713"/>
            <a:ext cx="1265274" cy="818707"/>
          </a:xfrm>
          <a:prstGeom prst="rect">
            <a:avLst/>
          </a:prstGeom>
          <a:solidFill>
            <a:srgbClr val="FFFF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indent="-342900" algn="ctr" eaLnBrk="1" hangingPunct="1">
              <a:lnSpc>
                <a:spcPct val="104000"/>
              </a:lnSpc>
              <a:spcBef>
                <a:spcPct val="20000"/>
              </a:spcBef>
              <a:buClr>
                <a:schemeClr val="accent1"/>
              </a:buClr>
              <a:buFont typeface="Wingdings" panose="05000000000000000000" pitchFamily="2" charset="2"/>
              <a:buNone/>
            </a:pPr>
            <a:r>
              <a:rPr lang="nl-NL" sz="1300" dirty="0"/>
              <a:t>Medewerkers zijn dieven</a:t>
            </a:r>
            <a:endParaRPr lang="en-US" sz="1300" dirty="0"/>
          </a:p>
        </p:txBody>
      </p:sp>
      <p:sp>
        <p:nvSpPr>
          <p:cNvPr id="8" name="Rectangle 7"/>
          <p:cNvSpPr/>
          <p:nvPr/>
        </p:nvSpPr>
        <p:spPr bwMode="auto">
          <a:xfrm>
            <a:off x="2952000" y="2253073"/>
            <a:ext cx="1265274" cy="818707"/>
          </a:xfrm>
          <a:prstGeom prst="rect">
            <a:avLst/>
          </a:prstGeom>
          <a:solidFill>
            <a:srgbClr val="FFFF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indent="-342900" algn="ctr" eaLnBrk="1" hangingPunct="1">
              <a:lnSpc>
                <a:spcPct val="104000"/>
              </a:lnSpc>
              <a:spcBef>
                <a:spcPct val="20000"/>
              </a:spcBef>
              <a:buClr>
                <a:schemeClr val="accent1"/>
              </a:buClr>
              <a:buFont typeface="Wingdings" panose="05000000000000000000" pitchFamily="2" charset="2"/>
              <a:buNone/>
            </a:pPr>
            <a:r>
              <a:rPr lang="nl-NL" sz="1300" b="1" dirty="0"/>
              <a:t>TRADITIONELE SEMCO</a:t>
            </a:r>
            <a:endParaRPr lang="en-US" sz="1300" b="1" dirty="0"/>
          </a:p>
        </p:txBody>
      </p:sp>
      <p:sp>
        <p:nvSpPr>
          <p:cNvPr id="9" name="Rectangle 8"/>
          <p:cNvSpPr/>
          <p:nvPr/>
        </p:nvSpPr>
        <p:spPr bwMode="auto">
          <a:xfrm>
            <a:off x="1460747" y="2820982"/>
            <a:ext cx="1371600" cy="818707"/>
          </a:xfrm>
          <a:prstGeom prst="rect">
            <a:avLst/>
          </a:prstGeom>
          <a:solidFill>
            <a:srgbClr val="FFFF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indent="-342900" eaLnBrk="1" hangingPunct="1">
              <a:lnSpc>
                <a:spcPct val="104000"/>
              </a:lnSpc>
              <a:spcBef>
                <a:spcPct val="20000"/>
              </a:spcBef>
              <a:buClr>
                <a:schemeClr val="accent1"/>
              </a:buClr>
              <a:buFont typeface="Wingdings" panose="05000000000000000000" pitchFamily="2" charset="2"/>
              <a:buNone/>
            </a:pPr>
            <a:r>
              <a:rPr lang="nl-NL" sz="1300" dirty="0"/>
              <a:t>Salaris wordt door het management vastgesteld </a:t>
            </a:r>
            <a:endParaRPr lang="en-US" sz="1300" dirty="0"/>
          </a:p>
        </p:txBody>
      </p:sp>
      <p:sp>
        <p:nvSpPr>
          <p:cNvPr id="10" name="Rectangle 9"/>
          <p:cNvSpPr/>
          <p:nvPr/>
        </p:nvSpPr>
        <p:spPr bwMode="auto">
          <a:xfrm>
            <a:off x="2396028" y="3914659"/>
            <a:ext cx="1265274" cy="818707"/>
          </a:xfrm>
          <a:prstGeom prst="rect">
            <a:avLst/>
          </a:prstGeom>
          <a:solidFill>
            <a:srgbClr val="FFFF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indent="-342900" algn="ctr" eaLnBrk="1" hangingPunct="1">
              <a:lnSpc>
                <a:spcPct val="104000"/>
              </a:lnSpc>
              <a:spcBef>
                <a:spcPct val="20000"/>
              </a:spcBef>
              <a:buClr>
                <a:schemeClr val="accent1"/>
              </a:buClr>
              <a:buFont typeface="Wingdings" panose="05000000000000000000" pitchFamily="2" charset="2"/>
              <a:buNone/>
            </a:pPr>
            <a:r>
              <a:rPr lang="nl-NL" sz="1300" dirty="0"/>
              <a:t>Lange rapporten</a:t>
            </a:r>
            <a:endParaRPr lang="en-US" sz="1300" dirty="0"/>
          </a:p>
        </p:txBody>
      </p:sp>
      <p:sp>
        <p:nvSpPr>
          <p:cNvPr id="11" name="Rectangle 10"/>
          <p:cNvSpPr/>
          <p:nvPr/>
        </p:nvSpPr>
        <p:spPr bwMode="auto">
          <a:xfrm>
            <a:off x="4436512" y="3816691"/>
            <a:ext cx="1400762" cy="818707"/>
          </a:xfrm>
          <a:prstGeom prst="rect">
            <a:avLst/>
          </a:prstGeom>
          <a:solidFill>
            <a:srgbClr val="FFFF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indent="-342900" eaLnBrk="1" hangingPunct="1">
              <a:lnSpc>
                <a:spcPct val="104000"/>
              </a:lnSpc>
              <a:spcBef>
                <a:spcPct val="20000"/>
              </a:spcBef>
              <a:buClr>
                <a:schemeClr val="accent1"/>
              </a:buClr>
              <a:buFont typeface="Wingdings" panose="05000000000000000000" pitchFamily="2" charset="2"/>
              <a:buNone/>
            </a:pPr>
            <a:r>
              <a:rPr lang="nl-NL" sz="1300" dirty="0"/>
              <a:t>Vergaderingen zijn verplicht</a:t>
            </a:r>
            <a:endParaRPr lang="en-US" sz="1300" dirty="0"/>
          </a:p>
        </p:txBody>
      </p:sp>
      <p:sp>
        <p:nvSpPr>
          <p:cNvPr id="12" name="Rectangle 11"/>
          <p:cNvSpPr/>
          <p:nvPr/>
        </p:nvSpPr>
        <p:spPr bwMode="auto">
          <a:xfrm>
            <a:off x="6108109" y="2855768"/>
            <a:ext cx="1400762" cy="783921"/>
          </a:xfrm>
          <a:prstGeom prst="rect">
            <a:avLst/>
          </a:prstGeom>
          <a:solidFill>
            <a:srgbClr val="FFFF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685800" lvl="1" indent="-342900">
              <a:lnSpc>
                <a:spcPct val="104000"/>
              </a:lnSpc>
              <a:spcBef>
                <a:spcPct val="20000"/>
              </a:spcBef>
              <a:buClr>
                <a:schemeClr val="accent1"/>
              </a:buClr>
              <a:buFont typeface="Wingdings" panose="05000000000000000000" pitchFamily="2" charset="2"/>
              <a:buNone/>
            </a:pPr>
            <a:r>
              <a:rPr lang="nl-NL" sz="1300" dirty="0"/>
              <a:t>Ingewikkelde regels</a:t>
            </a:r>
            <a:endParaRPr lang="en-US" sz="1300" dirty="0"/>
          </a:p>
        </p:txBody>
      </p:sp>
      <p:sp>
        <p:nvSpPr>
          <p:cNvPr id="13" name="Rectangle 12"/>
          <p:cNvSpPr/>
          <p:nvPr/>
        </p:nvSpPr>
        <p:spPr bwMode="auto">
          <a:xfrm>
            <a:off x="1209601" y="850782"/>
            <a:ext cx="1378689" cy="818707"/>
          </a:xfrm>
          <a:prstGeom prst="rect">
            <a:avLst/>
          </a:prstGeom>
          <a:solidFill>
            <a:srgbClr val="FF66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lang="nl-NL" sz="1300" dirty="0"/>
              <a:t>We vertrouwen onze werknemers</a:t>
            </a:r>
            <a:endParaRPr kumimoji="0" lang="en-US" sz="1300" i="0" u="none" strike="noStrike" cap="none" normalizeH="0" baseline="0" dirty="0">
              <a:ln>
                <a:noFill/>
              </a:ln>
              <a:solidFill>
                <a:schemeClr val="tx1"/>
              </a:solidFill>
              <a:effectLst/>
            </a:endParaRPr>
          </a:p>
        </p:txBody>
      </p:sp>
      <p:sp>
        <p:nvSpPr>
          <p:cNvPr id="14" name="Rectangle 13"/>
          <p:cNvSpPr/>
          <p:nvPr/>
        </p:nvSpPr>
        <p:spPr bwMode="auto">
          <a:xfrm>
            <a:off x="6359888" y="904597"/>
            <a:ext cx="1378689" cy="818707"/>
          </a:xfrm>
          <a:prstGeom prst="rect">
            <a:avLst/>
          </a:prstGeom>
          <a:solidFill>
            <a:srgbClr val="FF66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lang="nl-NL" sz="1300" dirty="0"/>
              <a:t>Teams bepalen de uren</a:t>
            </a:r>
            <a:endParaRPr kumimoji="0" lang="en-US" sz="1300" i="0" u="none" strike="noStrike" cap="none" normalizeH="0" baseline="0" dirty="0">
              <a:ln>
                <a:noFill/>
              </a:ln>
              <a:solidFill>
                <a:schemeClr val="tx1"/>
              </a:solidFill>
              <a:effectLst/>
            </a:endParaRPr>
          </a:p>
        </p:txBody>
      </p:sp>
      <p:sp>
        <p:nvSpPr>
          <p:cNvPr id="15" name="Rectangle 14"/>
          <p:cNvSpPr/>
          <p:nvPr/>
        </p:nvSpPr>
        <p:spPr bwMode="auto">
          <a:xfrm>
            <a:off x="7628524" y="2179277"/>
            <a:ext cx="1378689" cy="818707"/>
          </a:xfrm>
          <a:prstGeom prst="rect">
            <a:avLst/>
          </a:prstGeom>
          <a:solidFill>
            <a:srgbClr val="FF66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lang="nl-NL" sz="1300" dirty="0"/>
              <a:t>Maak je eigen beslissingen </a:t>
            </a:r>
            <a:endParaRPr kumimoji="0" lang="en-US" sz="1300" i="0" u="none" strike="noStrike" cap="none" normalizeH="0" baseline="0" dirty="0">
              <a:ln>
                <a:noFill/>
              </a:ln>
              <a:solidFill>
                <a:schemeClr val="tx1"/>
              </a:solidFill>
              <a:effectLst/>
            </a:endParaRPr>
          </a:p>
        </p:txBody>
      </p:sp>
      <p:sp>
        <p:nvSpPr>
          <p:cNvPr id="16" name="Rectangle 15"/>
          <p:cNvSpPr/>
          <p:nvPr/>
        </p:nvSpPr>
        <p:spPr bwMode="auto">
          <a:xfrm>
            <a:off x="5894016" y="4081173"/>
            <a:ext cx="1378689" cy="818707"/>
          </a:xfrm>
          <a:prstGeom prst="rect">
            <a:avLst/>
          </a:prstGeom>
          <a:solidFill>
            <a:srgbClr val="FF66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lang="nl-NL" sz="1300" dirty="0"/>
              <a:t>Doe mee of kom niet </a:t>
            </a:r>
            <a:endParaRPr kumimoji="0" lang="en-US" sz="1300" i="0" u="none" strike="noStrike" cap="none" normalizeH="0" baseline="0" dirty="0">
              <a:ln>
                <a:noFill/>
              </a:ln>
              <a:solidFill>
                <a:schemeClr val="tx1"/>
              </a:solidFill>
              <a:effectLst/>
            </a:endParaRPr>
          </a:p>
        </p:txBody>
      </p:sp>
      <p:sp>
        <p:nvSpPr>
          <p:cNvPr id="17" name="Rectangle 16"/>
          <p:cNvSpPr/>
          <p:nvPr/>
        </p:nvSpPr>
        <p:spPr bwMode="auto">
          <a:xfrm>
            <a:off x="834655" y="3915030"/>
            <a:ext cx="1378689" cy="818707"/>
          </a:xfrm>
          <a:prstGeom prst="rect">
            <a:avLst/>
          </a:prstGeom>
          <a:solidFill>
            <a:srgbClr val="FF66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lang="nl-NL" sz="1300" dirty="0"/>
              <a:t>Memo’s van 1 pagina</a:t>
            </a:r>
            <a:endParaRPr kumimoji="0" lang="en-US" sz="1300" i="0" u="none" strike="noStrike" cap="none" normalizeH="0" baseline="0" dirty="0">
              <a:ln>
                <a:noFill/>
              </a:ln>
              <a:solidFill>
                <a:schemeClr val="tx1"/>
              </a:solidFill>
              <a:effectLst/>
            </a:endParaRPr>
          </a:p>
        </p:txBody>
      </p:sp>
      <p:sp>
        <p:nvSpPr>
          <p:cNvPr id="18" name="Rectangle 17"/>
          <p:cNvSpPr/>
          <p:nvPr/>
        </p:nvSpPr>
        <p:spPr bwMode="auto">
          <a:xfrm>
            <a:off x="501501" y="1890695"/>
            <a:ext cx="1378689" cy="818707"/>
          </a:xfrm>
          <a:prstGeom prst="rect">
            <a:avLst/>
          </a:prstGeom>
          <a:solidFill>
            <a:srgbClr val="FF66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lang="nl-NL" sz="1300" dirty="0"/>
              <a:t>Beslis je eigen salaris</a:t>
            </a:r>
            <a:endParaRPr kumimoji="0" lang="en-US" sz="1300" i="0" u="none" strike="noStrike" cap="none" normalizeH="0" baseline="0" dirty="0">
              <a:ln>
                <a:noFill/>
              </a:ln>
              <a:solidFill>
                <a:schemeClr val="tx1"/>
              </a:solidFill>
              <a:effectLst/>
            </a:endParaRPr>
          </a:p>
        </p:txBody>
      </p:sp>
      <p:sp>
        <p:nvSpPr>
          <p:cNvPr id="19" name="Rectangle 18"/>
          <p:cNvSpPr/>
          <p:nvPr/>
        </p:nvSpPr>
        <p:spPr bwMode="auto">
          <a:xfrm>
            <a:off x="4396465" y="2214063"/>
            <a:ext cx="1378689" cy="818707"/>
          </a:xfrm>
          <a:prstGeom prst="rect">
            <a:avLst/>
          </a:prstGeom>
          <a:solidFill>
            <a:srgbClr val="FF6600"/>
          </a:solidFill>
          <a:ln>
            <a:solidFill>
              <a:schemeClr val="bg2"/>
            </a:solidFill>
          </a:ln>
          <a:effectLst>
            <a:outerShdw blurRad="50800" dist="38100" dir="8100000" algn="tr" rotWithShape="0">
              <a:prstClr val="black">
                <a:alpha val="40000"/>
              </a:prstClr>
            </a:outerShdw>
          </a:effectLst>
          <a:extLst/>
        </p:spPr>
        <p:txBody>
          <a:bodyPr vert="horz" wrap="square" lIns="45720" tIns="45720" rIns="45720" bIns="45720" numCol="1" rtlCol="0" anchor="ctr" anchorCtr="0" compatLnSpc="1">
            <a:prstTxWarp prst="textNoShape">
              <a:avLst/>
            </a:prstTxWarp>
          </a:bodyPr>
          <a:lstStyle/>
          <a:p>
            <a:pPr marL="342900" marR="0" indent="-342900" algn="ctr" defTabSz="914400" rtl="0" eaLnBrk="1" fontAlgn="base" latinLnBrk="0" hangingPunct="1">
              <a:lnSpc>
                <a:spcPct val="104000"/>
              </a:lnSpc>
              <a:spcBef>
                <a:spcPct val="20000"/>
              </a:spcBef>
              <a:spcAft>
                <a:spcPct val="0"/>
              </a:spcAft>
              <a:buClr>
                <a:schemeClr val="accent1"/>
              </a:buClr>
              <a:buSzTx/>
              <a:buFont typeface="Wingdings" panose="05000000000000000000" pitchFamily="2" charset="2"/>
              <a:buNone/>
              <a:tabLst/>
            </a:pPr>
            <a:r>
              <a:rPr lang="nl-NL" sz="1300" b="1" dirty="0"/>
              <a:t>INNOVATIEVE SEMCO</a:t>
            </a:r>
            <a:endParaRPr kumimoji="0" lang="en-US" sz="13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709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75AE-A11C-4E52-991F-FB23F2A3B0B9}"/>
              </a:ext>
            </a:extLst>
          </p:cNvPr>
          <p:cNvSpPr>
            <a:spLocks noGrp="1"/>
          </p:cNvSpPr>
          <p:nvPr>
            <p:ph type="title"/>
          </p:nvPr>
        </p:nvSpPr>
        <p:spPr/>
        <p:txBody>
          <a:bodyPr>
            <a:normAutofit fontScale="90000"/>
          </a:bodyPr>
          <a:lstStyle/>
          <a:p>
            <a:r>
              <a:rPr lang="nl-NL" dirty="0"/>
              <a:t>Voorbeeld van omgevormde overtuigingen i.h.k.v. STO</a:t>
            </a:r>
          </a:p>
        </p:txBody>
      </p:sp>
      <p:pic>
        <p:nvPicPr>
          <p:cNvPr id="16" name="Picture 15" descr="A close up of a sign&#10;&#10;Description automatically generated">
            <a:extLst>
              <a:ext uri="{FF2B5EF4-FFF2-40B4-BE49-F238E27FC236}">
                <a16:creationId xmlns:a16="http://schemas.microsoft.com/office/drawing/2014/main" id="{DF2B4024-305C-48B5-B312-4F8147B0D8E9}"/>
              </a:ext>
            </a:extLst>
          </p:cNvPr>
          <p:cNvPicPr>
            <a:picLocks noChangeAspect="1"/>
          </p:cNvPicPr>
          <p:nvPr/>
        </p:nvPicPr>
        <p:blipFill>
          <a:blip r:embed="rId3"/>
          <a:stretch>
            <a:fillRect/>
          </a:stretch>
        </p:blipFill>
        <p:spPr>
          <a:xfrm>
            <a:off x="3398073" y="2294772"/>
            <a:ext cx="1762124" cy="1172988"/>
          </a:xfrm>
          <a:prstGeom prst="rect">
            <a:avLst/>
          </a:prstGeom>
        </p:spPr>
      </p:pic>
      <p:sp>
        <p:nvSpPr>
          <p:cNvPr id="17" name="TextBox 16">
            <a:extLst>
              <a:ext uri="{FF2B5EF4-FFF2-40B4-BE49-F238E27FC236}">
                <a16:creationId xmlns:a16="http://schemas.microsoft.com/office/drawing/2014/main" id="{7B8087BF-01ED-4CCA-A689-794B6A4049AE}"/>
              </a:ext>
            </a:extLst>
          </p:cNvPr>
          <p:cNvSpPr txBox="1"/>
          <p:nvPr/>
        </p:nvSpPr>
        <p:spPr>
          <a:xfrm>
            <a:off x="3450859" y="2281101"/>
            <a:ext cx="1889655" cy="1200329"/>
          </a:xfrm>
          <a:prstGeom prst="rect">
            <a:avLst/>
          </a:prstGeom>
          <a:noFill/>
        </p:spPr>
        <p:txBody>
          <a:bodyPr wrap="square" rtlCol="0">
            <a:spAutoFit/>
          </a:bodyPr>
          <a:lstStyle/>
          <a:p>
            <a:r>
              <a:rPr lang="nl-NL" sz="1800" b="1" dirty="0">
                <a:latin typeface="Bahnschrift Condensed" panose="020B0502040204020203" pitchFamily="34" charset="0"/>
                <a:cs typeface="Aldhabi" panose="020B0604020202020204" pitchFamily="2" charset="-78"/>
              </a:rPr>
              <a:t>In techniek werk je aan jezelf en aan een duurzame stad</a:t>
            </a:r>
          </a:p>
        </p:txBody>
      </p:sp>
      <p:pic>
        <p:nvPicPr>
          <p:cNvPr id="19" name="Picture 18" descr="A picture containing wall&#10;&#10;Description automatically generated">
            <a:extLst>
              <a:ext uri="{FF2B5EF4-FFF2-40B4-BE49-F238E27FC236}">
                <a16:creationId xmlns:a16="http://schemas.microsoft.com/office/drawing/2014/main" id="{66509B5C-22DF-4395-BA1A-9FDD8E61CE8E}"/>
              </a:ext>
            </a:extLst>
          </p:cNvPr>
          <p:cNvPicPr>
            <a:picLocks noChangeAspect="1"/>
          </p:cNvPicPr>
          <p:nvPr/>
        </p:nvPicPr>
        <p:blipFill>
          <a:blip r:embed="rId4"/>
          <a:stretch>
            <a:fillRect/>
          </a:stretch>
        </p:blipFill>
        <p:spPr>
          <a:xfrm>
            <a:off x="686591" y="1301793"/>
            <a:ext cx="1685521" cy="1144058"/>
          </a:xfrm>
          <a:prstGeom prst="rect">
            <a:avLst/>
          </a:prstGeom>
        </p:spPr>
      </p:pic>
      <p:pic>
        <p:nvPicPr>
          <p:cNvPr id="20" name="Picture 19" descr="A picture containing wall&#10;&#10;Description automatically generated">
            <a:extLst>
              <a:ext uri="{FF2B5EF4-FFF2-40B4-BE49-F238E27FC236}">
                <a16:creationId xmlns:a16="http://schemas.microsoft.com/office/drawing/2014/main" id="{5F6A842A-D921-44D8-8B0F-243DCF5C66F2}"/>
              </a:ext>
            </a:extLst>
          </p:cNvPr>
          <p:cNvPicPr>
            <a:picLocks noChangeAspect="1"/>
          </p:cNvPicPr>
          <p:nvPr/>
        </p:nvPicPr>
        <p:blipFill>
          <a:blip r:embed="rId4"/>
          <a:stretch>
            <a:fillRect/>
          </a:stretch>
        </p:blipFill>
        <p:spPr>
          <a:xfrm>
            <a:off x="774918" y="2587888"/>
            <a:ext cx="1685521" cy="1144058"/>
          </a:xfrm>
          <a:prstGeom prst="rect">
            <a:avLst/>
          </a:prstGeom>
        </p:spPr>
      </p:pic>
      <p:pic>
        <p:nvPicPr>
          <p:cNvPr id="21" name="Picture 20" descr="A picture containing wall&#10;&#10;Description automatically generated">
            <a:extLst>
              <a:ext uri="{FF2B5EF4-FFF2-40B4-BE49-F238E27FC236}">
                <a16:creationId xmlns:a16="http://schemas.microsoft.com/office/drawing/2014/main" id="{74E93CD8-E1F3-492B-9C57-40ED59D1A297}"/>
              </a:ext>
            </a:extLst>
          </p:cNvPr>
          <p:cNvPicPr>
            <a:picLocks noChangeAspect="1"/>
          </p:cNvPicPr>
          <p:nvPr/>
        </p:nvPicPr>
        <p:blipFill>
          <a:blip r:embed="rId4"/>
          <a:stretch>
            <a:fillRect/>
          </a:stretch>
        </p:blipFill>
        <p:spPr>
          <a:xfrm>
            <a:off x="2569797" y="856548"/>
            <a:ext cx="1685521" cy="1144058"/>
          </a:xfrm>
          <a:prstGeom prst="rect">
            <a:avLst/>
          </a:prstGeom>
        </p:spPr>
      </p:pic>
      <p:pic>
        <p:nvPicPr>
          <p:cNvPr id="22" name="Picture 21" descr="A picture containing wall&#10;&#10;Description automatically generated">
            <a:extLst>
              <a:ext uri="{FF2B5EF4-FFF2-40B4-BE49-F238E27FC236}">
                <a16:creationId xmlns:a16="http://schemas.microsoft.com/office/drawing/2014/main" id="{C822C82D-CA52-4381-BF75-8E3DAB0EB601}"/>
              </a:ext>
            </a:extLst>
          </p:cNvPr>
          <p:cNvPicPr>
            <a:picLocks noChangeAspect="1"/>
          </p:cNvPicPr>
          <p:nvPr/>
        </p:nvPicPr>
        <p:blipFill>
          <a:blip r:embed="rId4"/>
          <a:stretch>
            <a:fillRect/>
          </a:stretch>
        </p:blipFill>
        <p:spPr>
          <a:xfrm>
            <a:off x="2372112" y="3828836"/>
            <a:ext cx="1685521" cy="1144058"/>
          </a:xfrm>
          <a:prstGeom prst="rect">
            <a:avLst/>
          </a:prstGeom>
        </p:spPr>
      </p:pic>
      <p:pic>
        <p:nvPicPr>
          <p:cNvPr id="23" name="Picture 22" descr="A picture containing wall&#10;&#10;Description automatically generated">
            <a:extLst>
              <a:ext uri="{FF2B5EF4-FFF2-40B4-BE49-F238E27FC236}">
                <a16:creationId xmlns:a16="http://schemas.microsoft.com/office/drawing/2014/main" id="{6B5C92F2-A614-43E6-BCCD-AEEE25CA66F5}"/>
              </a:ext>
            </a:extLst>
          </p:cNvPr>
          <p:cNvPicPr>
            <a:picLocks noChangeAspect="1"/>
          </p:cNvPicPr>
          <p:nvPr/>
        </p:nvPicPr>
        <p:blipFill>
          <a:blip r:embed="rId4"/>
          <a:stretch>
            <a:fillRect/>
          </a:stretch>
        </p:blipFill>
        <p:spPr>
          <a:xfrm>
            <a:off x="4453003" y="856548"/>
            <a:ext cx="1685521" cy="1144058"/>
          </a:xfrm>
          <a:prstGeom prst="rect">
            <a:avLst/>
          </a:prstGeom>
        </p:spPr>
      </p:pic>
      <p:pic>
        <p:nvPicPr>
          <p:cNvPr id="24" name="Picture 23" descr="A picture containing wall&#10;&#10;Description automatically generated">
            <a:extLst>
              <a:ext uri="{FF2B5EF4-FFF2-40B4-BE49-F238E27FC236}">
                <a16:creationId xmlns:a16="http://schemas.microsoft.com/office/drawing/2014/main" id="{493243AA-51E5-4FB9-B1CF-1B3B7DD63819}"/>
              </a:ext>
            </a:extLst>
          </p:cNvPr>
          <p:cNvPicPr>
            <a:picLocks noChangeAspect="1"/>
          </p:cNvPicPr>
          <p:nvPr/>
        </p:nvPicPr>
        <p:blipFill>
          <a:blip r:embed="rId4"/>
          <a:stretch>
            <a:fillRect/>
          </a:stretch>
        </p:blipFill>
        <p:spPr>
          <a:xfrm>
            <a:off x="6238944" y="2645171"/>
            <a:ext cx="1685521" cy="1144058"/>
          </a:xfrm>
          <a:prstGeom prst="rect">
            <a:avLst/>
          </a:prstGeom>
        </p:spPr>
      </p:pic>
      <p:pic>
        <p:nvPicPr>
          <p:cNvPr id="25" name="Picture 24" descr="A picture containing wall&#10;&#10;Description automatically generated">
            <a:extLst>
              <a:ext uri="{FF2B5EF4-FFF2-40B4-BE49-F238E27FC236}">
                <a16:creationId xmlns:a16="http://schemas.microsoft.com/office/drawing/2014/main" id="{4543E648-C9A6-4559-B98B-6E4D8DADC0C7}"/>
              </a:ext>
            </a:extLst>
          </p:cNvPr>
          <p:cNvPicPr>
            <a:picLocks noChangeAspect="1"/>
          </p:cNvPicPr>
          <p:nvPr/>
        </p:nvPicPr>
        <p:blipFill>
          <a:blip r:embed="rId4"/>
          <a:stretch>
            <a:fillRect/>
          </a:stretch>
        </p:blipFill>
        <p:spPr>
          <a:xfrm>
            <a:off x="4675557" y="3822803"/>
            <a:ext cx="1685521" cy="1144058"/>
          </a:xfrm>
          <a:prstGeom prst="rect">
            <a:avLst/>
          </a:prstGeom>
        </p:spPr>
      </p:pic>
      <p:sp>
        <p:nvSpPr>
          <p:cNvPr id="26" name="TextBox 25">
            <a:extLst>
              <a:ext uri="{FF2B5EF4-FFF2-40B4-BE49-F238E27FC236}">
                <a16:creationId xmlns:a16="http://schemas.microsoft.com/office/drawing/2014/main" id="{07EC35D2-8C02-46D8-857B-E7EB0CC265F8}"/>
              </a:ext>
            </a:extLst>
          </p:cNvPr>
          <p:cNvSpPr txBox="1"/>
          <p:nvPr/>
        </p:nvSpPr>
        <p:spPr>
          <a:xfrm>
            <a:off x="795949" y="1424503"/>
            <a:ext cx="1664490" cy="584775"/>
          </a:xfrm>
          <a:prstGeom prst="rect">
            <a:avLst/>
          </a:prstGeom>
          <a:noFill/>
        </p:spPr>
        <p:txBody>
          <a:bodyPr wrap="square" rtlCol="0">
            <a:spAutoFit/>
          </a:bodyPr>
          <a:lstStyle/>
          <a:p>
            <a:r>
              <a:rPr lang="nl-NL" sz="1600" dirty="0">
                <a:latin typeface="Bahnschrift Condensed" panose="020B0502040204020203" pitchFamily="34" charset="0"/>
              </a:rPr>
              <a:t>De stad zelf is de nieuwe locatie</a:t>
            </a:r>
          </a:p>
        </p:txBody>
      </p:sp>
      <p:sp>
        <p:nvSpPr>
          <p:cNvPr id="27" name="TextBox 26">
            <a:extLst>
              <a:ext uri="{FF2B5EF4-FFF2-40B4-BE49-F238E27FC236}">
                <a16:creationId xmlns:a16="http://schemas.microsoft.com/office/drawing/2014/main" id="{0BE09C46-61D9-4946-9102-534FB3A8CCE3}"/>
              </a:ext>
            </a:extLst>
          </p:cNvPr>
          <p:cNvSpPr txBox="1"/>
          <p:nvPr/>
        </p:nvSpPr>
        <p:spPr>
          <a:xfrm>
            <a:off x="829466" y="2778798"/>
            <a:ext cx="1489528" cy="584775"/>
          </a:xfrm>
          <a:prstGeom prst="rect">
            <a:avLst/>
          </a:prstGeom>
          <a:noFill/>
        </p:spPr>
        <p:txBody>
          <a:bodyPr wrap="square" rtlCol="0">
            <a:spAutoFit/>
          </a:bodyPr>
          <a:lstStyle/>
          <a:p>
            <a:r>
              <a:rPr lang="nl-NL" sz="1600" dirty="0">
                <a:latin typeface="Bahnschrift Condensed" panose="020B0502040204020203" pitchFamily="34" charset="0"/>
              </a:rPr>
              <a:t>D&amp;P omvat alle techniekprofielen</a:t>
            </a:r>
          </a:p>
        </p:txBody>
      </p:sp>
      <p:sp>
        <p:nvSpPr>
          <p:cNvPr id="28" name="TextBox 27">
            <a:extLst>
              <a:ext uri="{FF2B5EF4-FFF2-40B4-BE49-F238E27FC236}">
                <a16:creationId xmlns:a16="http://schemas.microsoft.com/office/drawing/2014/main" id="{A0F3B5A5-F277-468C-834A-B6EB2B59935F}"/>
              </a:ext>
            </a:extLst>
          </p:cNvPr>
          <p:cNvSpPr txBox="1"/>
          <p:nvPr/>
        </p:nvSpPr>
        <p:spPr>
          <a:xfrm>
            <a:off x="2421109" y="3939807"/>
            <a:ext cx="1587525" cy="830997"/>
          </a:xfrm>
          <a:prstGeom prst="rect">
            <a:avLst/>
          </a:prstGeom>
          <a:noFill/>
        </p:spPr>
        <p:txBody>
          <a:bodyPr wrap="square" rtlCol="0">
            <a:spAutoFit/>
          </a:bodyPr>
          <a:lstStyle/>
          <a:p>
            <a:r>
              <a:rPr lang="nl-NL" sz="1200" dirty="0">
                <a:latin typeface="Bahnschrift Condensed" panose="020B0502040204020203" pitchFamily="34" charset="0"/>
              </a:rPr>
              <a:t>De mbo techniek opleidingen zitten allemaal vol en hebben een numerus fixus/loting</a:t>
            </a:r>
          </a:p>
        </p:txBody>
      </p:sp>
      <p:sp>
        <p:nvSpPr>
          <p:cNvPr id="29" name="TextBox 28">
            <a:extLst>
              <a:ext uri="{FF2B5EF4-FFF2-40B4-BE49-F238E27FC236}">
                <a16:creationId xmlns:a16="http://schemas.microsoft.com/office/drawing/2014/main" id="{D13458E5-5B5D-4D12-99A0-3E770489C0A3}"/>
              </a:ext>
            </a:extLst>
          </p:cNvPr>
          <p:cNvSpPr txBox="1"/>
          <p:nvPr/>
        </p:nvSpPr>
        <p:spPr>
          <a:xfrm>
            <a:off x="4723415" y="3978280"/>
            <a:ext cx="1637663" cy="938719"/>
          </a:xfrm>
          <a:prstGeom prst="rect">
            <a:avLst/>
          </a:prstGeom>
          <a:noFill/>
        </p:spPr>
        <p:txBody>
          <a:bodyPr wrap="square" rtlCol="0">
            <a:spAutoFit/>
          </a:bodyPr>
          <a:lstStyle/>
          <a:p>
            <a:r>
              <a:rPr lang="nl-NL" sz="1100" dirty="0">
                <a:latin typeface="Bahnschrift Condensed" panose="020B0502040204020203" pitchFamily="34" charset="0"/>
              </a:rPr>
              <a:t>Ouders willen dat kinderen zich creatief en innovatief kunnen uiten voor de toekomst van de stad</a:t>
            </a:r>
          </a:p>
        </p:txBody>
      </p:sp>
      <p:sp>
        <p:nvSpPr>
          <p:cNvPr id="30" name="TextBox 29">
            <a:extLst>
              <a:ext uri="{FF2B5EF4-FFF2-40B4-BE49-F238E27FC236}">
                <a16:creationId xmlns:a16="http://schemas.microsoft.com/office/drawing/2014/main" id="{34703C05-8242-4A4E-B19C-93657EDB0D7A}"/>
              </a:ext>
            </a:extLst>
          </p:cNvPr>
          <p:cNvSpPr txBox="1"/>
          <p:nvPr/>
        </p:nvSpPr>
        <p:spPr>
          <a:xfrm>
            <a:off x="2706095" y="966912"/>
            <a:ext cx="1489528" cy="830997"/>
          </a:xfrm>
          <a:prstGeom prst="rect">
            <a:avLst/>
          </a:prstGeom>
          <a:noFill/>
        </p:spPr>
        <p:txBody>
          <a:bodyPr wrap="square" rtlCol="0">
            <a:spAutoFit/>
          </a:bodyPr>
          <a:lstStyle/>
          <a:p>
            <a:r>
              <a:rPr lang="nl-NL" sz="1600" dirty="0">
                <a:latin typeface="Bahnschrift Condensed" panose="020B0502040204020203" pitchFamily="34" charset="0"/>
              </a:rPr>
              <a:t>Techniek is het leukste vak van de onderbouw</a:t>
            </a:r>
          </a:p>
        </p:txBody>
      </p:sp>
      <p:sp>
        <p:nvSpPr>
          <p:cNvPr id="31" name="TextBox 30">
            <a:extLst>
              <a:ext uri="{FF2B5EF4-FFF2-40B4-BE49-F238E27FC236}">
                <a16:creationId xmlns:a16="http://schemas.microsoft.com/office/drawing/2014/main" id="{D7685F7B-C45E-40F2-9880-46FB00B4C02C}"/>
              </a:ext>
            </a:extLst>
          </p:cNvPr>
          <p:cNvSpPr txBox="1"/>
          <p:nvPr/>
        </p:nvSpPr>
        <p:spPr>
          <a:xfrm>
            <a:off x="4541330" y="966912"/>
            <a:ext cx="1597193" cy="738664"/>
          </a:xfrm>
          <a:prstGeom prst="rect">
            <a:avLst/>
          </a:prstGeom>
          <a:noFill/>
        </p:spPr>
        <p:txBody>
          <a:bodyPr wrap="square" rtlCol="0">
            <a:spAutoFit/>
          </a:bodyPr>
          <a:lstStyle/>
          <a:p>
            <a:r>
              <a:rPr lang="nl-NL" sz="1400" dirty="0">
                <a:latin typeface="Bahnschrift Condensed" panose="020B0502040204020203" pitchFamily="34" charset="0"/>
              </a:rPr>
              <a:t>Leerlingen zijn rolmodel voor toekomstige techniekleerlingen</a:t>
            </a:r>
          </a:p>
        </p:txBody>
      </p:sp>
      <p:sp>
        <p:nvSpPr>
          <p:cNvPr id="32" name="TextBox 31">
            <a:extLst>
              <a:ext uri="{FF2B5EF4-FFF2-40B4-BE49-F238E27FC236}">
                <a16:creationId xmlns:a16="http://schemas.microsoft.com/office/drawing/2014/main" id="{B004BDCA-C63D-487B-BA73-F91F04DFD59A}"/>
              </a:ext>
            </a:extLst>
          </p:cNvPr>
          <p:cNvSpPr txBox="1"/>
          <p:nvPr/>
        </p:nvSpPr>
        <p:spPr>
          <a:xfrm>
            <a:off x="6238944" y="2713090"/>
            <a:ext cx="1764191" cy="892552"/>
          </a:xfrm>
          <a:prstGeom prst="rect">
            <a:avLst/>
          </a:prstGeom>
          <a:noFill/>
        </p:spPr>
        <p:txBody>
          <a:bodyPr wrap="square" rtlCol="0">
            <a:spAutoFit/>
          </a:bodyPr>
          <a:lstStyle/>
          <a:p>
            <a:r>
              <a:rPr lang="nl-NL" sz="1600" dirty="0">
                <a:latin typeface="Bahnschrift Condensed" panose="020B0502040204020203" pitchFamily="34" charset="0"/>
              </a:rPr>
              <a:t>“</a:t>
            </a:r>
            <a:r>
              <a:rPr lang="nl-NL" sz="1200" dirty="0">
                <a:latin typeface="Bahnschrift Condensed" panose="020B0502040204020203" pitchFamily="34" charset="0"/>
              </a:rPr>
              <a:t>Dit ben ik!”</a:t>
            </a:r>
          </a:p>
          <a:p>
            <a:r>
              <a:rPr lang="nl-NL" sz="1200" dirty="0">
                <a:latin typeface="Bahnschrift Condensed" panose="020B0502040204020203" pitchFamily="34" charset="0"/>
              </a:rPr>
              <a:t>We creëren een situatie waarin de  leerling ervaart wat hij wil, wie hij is, en presenteert dat</a:t>
            </a:r>
          </a:p>
        </p:txBody>
      </p:sp>
      <p:sp>
        <p:nvSpPr>
          <p:cNvPr id="3" name="Slide Number Placeholder 2">
            <a:extLst>
              <a:ext uri="{FF2B5EF4-FFF2-40B4-BE49-F238E27FC236}">
                <a16:creationId xmlns:a16="http://schemas.microsoft.com/office/drawing/2014/main" id="{E1F6DA6F-2439-4C7D-9715-43B9B5075DC8}"/>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3" name="Picture 22" descr="A picture containing wall&#10;&#10;Description automatically generated">
            <a:extLst>
              <a:ext uri="{FF2B5EF4-FFF2-40B4-BE49-F238E27FC236}">
                <a16:creationId xmlns:a16="http://schemas.microsoft.com/office/drawing/2014/main" id="{47E96A3A-C99E-4DD5-A40E-DBCF92F892D3}"/>
              </a:ext>
            </a:extLst>
          </p:cNvPr>
          <p:cNvPicPr>
            <a:picLocks noChangeAspect="1"/>
          </p:cNvPicPr>
          <p:nvPr/>
        </p:nvPicPr>
        <p:blipFill>
          <a:blip r:embed="rId4"/>
          <a:stretch>
            <a:fillRect/>
          </a:stretch>
        </p:blipFill>
        <p:spPr>
          <a:xfrm>
            <a:off x="6514514" y="1193314"/>
            <a:ext cx="1942895" cy="1015663"/>
          </a:xfrm>
          <a:prstGeom prst="rect">
            <a:avLst/>
          </a:prstGeom>
        </p:spPr>
      </p:pic>
      <p:sp>
        <p:nvSpPr>
          <p:cNvPr id="6" name="TextBox 5">
            <a:extLst>
              <a:ext uri="{FF2B5EF4-FFF2-40B4-BE49-F238E27FC236}">
                <a16:creationId xmlns:a16="http://schemas.microsoft.com/office/drawing/2014/main" id="{1075AE21-A1A6-4410-AB5C-96DFC171C1F1}"/>
              </a:ext>
            </a:extLst>
          </p:cNvPr>
          <p:cNvSpPr txBox="1"/>
          <p:nvPr/>
        </p:nvSpPr>
        <p:spPr>
          <a:xfrm>
            <a:off x="6543512" y="1226241"/>
            <a:ext cx="1999753" cy="1015663"/>
          </a:xfrm>
          <a:prstGeom prst="rect">
            <a:avLst/>
          </a:prstGeom>
          <a:noFill/>
        </p:spPr>
        <p:txBody>
          <a:bodyPr wrap="square" rtlCol="0">
            <a:spAutoFit/>
          </a:bodyPr>
          <a:lstStyle/>
          <a:p>
            <a:r>
              <a:rPr lang="nl-NL" sz="1200" dirty="0">
                <a:latin typeface="Bahnschrift SemiBold Condensed" panose="020B0502040204020203" pitchFamily="34" charset="0"/>
              </a:rPr>
              <a:t>De technische vmbo-scholen en het mbo en bedrijfsleven zijn gezamenlijk in staat kwalitatief goed vmbo-onderwijs te organiseren</a:t>
            </a:r>
          </a:p>
        </p:txBody>
      </p:sp>
    </p:spTree>
    <p:extLst>
      <p:ext uri="{BB962C8B-B14F-4D97-AF65-F5344CB8AC3E}">
        <p14:creationId xmlns:p14="http://schemas.microsoft.com/office/powerpoint/2010/main" val="332229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r>
              <a:rPr lang="nl-NL" altLang="en-US" sz="3200" dirty="0"/>
              <a:t>Opdracht: Herkaderen / innovatief denken</a:t>
            </a:r>
            <a:endParaRPr lang="en-US" altLang="en-US" sz="3200" dirty="0"/>
          </a:p>
        </p:txBody>
      </p:sp>
      <p:sp>
        <p:nvSpPr>
          <p:cNvPr id="3" name="Subtitle 2">
            <a:extLst>
              <a:ext uri="{FF2B5EF4-FFF2-40B4-BE49-F238E27FC236}">
                <a16:creationId xmlns:a16="http://schemas.microsoft.com/office/drawing/2014/main" id="{C7C29B3C-D8EF-4C27-9E59-0AEFE2DCC985}"/>
              </a:ext>
            </a:extLst>
          </p:cNvPr>
          <p:cNvSpPr>
            <a:spLocks noGrp="1"/>
          </p:cNvSpPr>
          <p:nvPr>
            <p:ph type="subTitle" idx="13"/>
          </p:nvPr>
        </p:nvSpPr>
        <p:spPr/>
        <p:txBody>
          <a:bodyPr/>
          <a:lstStyle/>
          <a:p>
            <a:r>
              <a:rPr lang="nl-NL" dirty="0"/>
              <a:t>Dit is het idee:</a:t>
            </a:r>
          </a:p>
        </p:txBody>
      </p:sp>
      <p:sp>
        <p:nvSpPr>
          <p:cNvPr id="22531" name="Slide Number Placeholder 2"/>
          <p:cNvSpPr>
            <a:spLocks noGrp="1"/>
          </p:cNvSpPr>
          <p:nvPr>
            <p:ph type="sldNum" sz="quarter" idx="12"/>
          </p:nvPr>
        </p:nvSpPr>
        <p:spPr>
          <a:noFill/>
        </p:spPr>
        <p:txBody>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fld id="{88EBFC19-4C35-4C69-99CE-292058C29A68}" type="slidenum">
              <a:rPr lang="en-GB" altLang="en-US" sz="900">
                <a:latin typeface="+mn-lt"/>
              </a:rPr>
              <a:pPr/>
              <a:t>28</a:t>
            </a:fld>
            <a:endParaRPr lang="en-GB" altLang="en-US" sz="900" dirty="0">
              <a:latin typeface="+mn-lt"/>
            </a:endParaRPr>
          </a:p>
        </p:txBody>
      </p:sp>
      <p:sp>
        <p:nvSpPr>
          <p:cNvPr id="22532" name="TextBox 1"/>
          <p:cNvSpPr txBox="1">
            <a:spLocks noChangeArrowheads="1"/>
          </p:cNvSpPr>
          <p:nvPr/>
        </p:nvSpPr>
        <p:spPr bwMode="auto">
          <a:xfrm>
            <a:off x="1796655" y="1634729"/>
            <a:ext cx="2093119"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nl-NL" altLang="en-US" sz="1500" dirty="0"/>
              <a:t>Huidige </a:t>
            </a:r>
          </a:p>
          <a:p>
            <a:pPr algn="ctr"/>
            <a:r>
              <a:rPr lang="nl-NL" altLang="en-US" sz="1500" dirty="0"/>
              <a:t>Kernovertuiging /situatie</a:t>
            </a:r>
            <a:endParaRPr lang="en-US" altLang="en-US" sz="1500" dirty="0"/>
          </a:p>
        </p:txBody>
      </p:sp>
      <p:sp>
        <p:nvSpPr>
          <p:cNvPr id="22533" name="TextBox 4"/>
          <p:cNvSpPr txBox="1">
            <a:spLocks noChangeArrowheads="1"/>
          </p:cNvSpPr>
          <p:nvPr/>
        </p:nvSpPr>
        <p:spPr bwMode="auto">
          <a:xfrm>
            <a:off x="1796655" y="3242072"/>
            <a:ext cx="2093119"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nl-NL" altLang="en-US" sz="1500" dirty="0"/>
              <a:t>Ondersteunende </a:t>
            </a:r>
          </a:p>
          <a:p>
            <a:pPr algn="ctr"/>
            <a:r>
              <a:rPr lang="nl-NL" altLang="en-US" sz="1500" dirty="0"/>
              <a:t>aannames</a:t>
            </a:r>
          </a:p>
        </p:txBody>
      </p:sp>
      <p:sp>
        <p:nvSpPr>
          <p:cNvPr id="22534" name="TextBox 5"/>
          <p:cNvSpPr txBox="1">
            <a:spLocks noChangeArrowheads="1"/>
          </p:cNvSpPr>
          <p:nvPr/>
        </p:nvSpPr>
        <p:spPr bwMode="auto">
          <a:xfrm>
            <a:off x="5289948" y="3242072"/>
            <a:ext cx="2006203"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nl-NL" altLang="en-US" sz="1500" dirty="0"/>
              <a:t>Geherformuleerde </a:t>
            </a:r>
          </a:p>
          <a:p>
            <a:pPr algn="ctr"/>
            <a:r>
              <a:rPr lang="nl-NL" altLang="en-US" sz="1500" dirty="0"/>
              <a:t>aannames</a:t>
            </a:r>
            <a:endParaRPr lang="en-US" altLang="en-US" sz="1500" dirty="0"/>
          </a:p>
        </p:txBody>
      </p:sp>
      <p:sp>
        <p:nvSpPr>
          <p:cNvPr id="22535" name="TextBox 6"/>
          <p:cNvSpPr txBox="1">
            <a:spLocks noChangeArrowheads="1"/>
          </p:cNvSpPr>
          <p:nvPr/>
        </p:nvSpPr>
        <p:spPr bwMode="auto">
          <a:xfrm>
            <a:off x="5203032" y="1634729"/>
            <a:ext cx="2093119"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n-US" altLang="en-US" sz="1500" dirty="0"/>
              <a:t>N</a:t>
            </a:r>
            <a:r>
              <a:rPr lang="nl-NL" altLang="en-US" sz="1500" dirty="0"/>
              <a:t>ieuwe </a:t>
            </a:r>
          </a:p>
          <a:p>
            <a:pPr algn="ctr"/>
            <a:r>
              <a:rPr lang="nl-NL" altLang="en-US" sz="1500" dirty="0"/>
              <a:t>Kernovertuiging /situatie</a:t>
            </a:r>
            <a:endParaRPr lang="en-US" altLang="en-US" sz="1500" dirty="0"/>
          </a:p>
        </p:txBody>
      </p:sp>
      <p:sp>
        <p:nvSpPr>
          <p:cNvPr id="22536" name="Down Arrow 2"/>
          <p:cNvSpPr>
            <a:spLocks noChangeArrowheads="1"/>
          </p:cNvSpPr>
          <p:nvPr/>
        </p:nvSpPr>
        <p:spPr bwMode="auto">
          <a:xfrm>
            <a:off x="1837136" y="2493169"/>
            <a:ext cx="526256" cy="663179"/>
          </a:xfrm>
          <a:prstGeom prst="downArrow">
            <a:avLst>
              <a:gd name="adj1" fmla="val 50000"/>
              <a:gd name="adj2" fmla="val 50016"/>
            </a:avLst>
          </a:prstGeom>
          <a:solidFill>
            <a:schemeClr val="accent2"/>
          </a:solidFill>
          <a:ln>
            <a:noFill/>
          </a:ln>
          <a:extLst/>
        </p:spPr>
        <p:txBody>
          <a:bodyPr lIns="34290" rIns="34290"/>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lnSpc>
                <a:spcPct val="104000"/>
              </a:lnSpc>
              <a:spcBef>
                <a:spcPct val="20000"/>
              </a:spcBef>
              <a:buClr>
                <a:schemeClr val="accent1"/>
              </a:buClr>
              <a:buFont typeface="Wingdings" panose="05000000000000000000" pitchFamily="2" charset="2"/>
              <a:buNone/>
            </a:pPr>
            <a:endParaRPr lang="en-US" altLang="en-US" sz="1050" dirty="0"/>
          </a:p>
        </p:txBody>
      </p:sp>
      <p:sp>
        <p:nvSpPr>
          <p:cNvPr id="22537" name="Down Arrow 9"/>
          <p:cNvSpPr>
            <a:spLocks noChangeArrowheads="1"/>
          </p:cNvSpPr>
          <p:nvPr/>
        </p:nvSpPr>
        <p:spPr bwMode="auto">
          <a:xfrm rot="10800000">
            <a:off x="6727033" y="2487217"/>
            <a:ext cx="526256" cy="663178"/>
          </a:xfrm>
          <a:prstGeom prst="downArrow">
            <a:avLst>
              <a:gd name="adj1" fmla="val 50000"/>
              <a:gd name="adj2" fmla="val 50016"/>
            </a:avLst>
          </a:prstGeom>
          <a:solidFill>
            <a:schemeClr val="accent2"/>
          </a:solidFill>
          <a:ln>
            <a:noFill/>
          </a:ln>
          <a:extLst/>
        </p:spPr>
        <p:txBody>
          <a:bodyPr lIns="34290" rIns="34290"/>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lnSpc>
                <a:spcPct val="104000"/>
              </a:lnSpc>
              <a:spcBef>
                <a:spcPct val="20000"/>
              </a:spcBef>
              <a:buClr>
                <a:schemeClr val="accent1"/>
              </a:buClr>
              <a:buFont typeface="Wingdings" panose="05000000000000000000" pitchFamily="2" charset="2"/>
              <a:buNone/>
            </a:pPr>
            <a:endParaRPr lang="en-US" altLang="en-US" sz="1050" dirty="0"/>
          </a:p>
        </p:txBody>
      </p:sp>
      <p:sp>
        <p:nvSpPr>
          <p:cNvPr id="22538" name="Down Arrow 10"/>
          <p:cNvSpPr>
            <a:spLocks noChangeArrowheads="1"/>
          </p:cNvSpPr>
          <p:nvPr/>
        </p:nvSpPr>
        <p:spPr bwMode="auto">
          <a:xfrm rot="-5400000">
            <a:off x="4308873" y="3082528"/>
            <a:ext cx="526256" cy="661988"/>
          </a:xfrm>
          <a:prstGeom prst="downArrow">
            <a:avLst>
              <a:gd name="adj1" fmla="val 50000"/>
              <a:gd name="adj2" fmla="val 49927"/>
            </a:avLst>
          </a:prstGeom>
          <a:solidFill>
            <a:schemeClr val="accent2"/>
          </a:solidFill>
          <a:ln>
            <a:noFill/>
          </a:ln>
          <a:extLst/>
        </p:spPr>
        <p:txBody>
          <a:bodyPr lIns="34290" rIns="34290"/>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lnSpc>
                <a:spcPct val="104000"/>
              </a:lnSpc>
              <a:spcBef>
                <a:spcPct val="20000"/>
              </a:spcBef>
              <a:buClr>
                <a:schemeClr val="accent1"/>
              </a:buClr>
              <a:buFont typeface="Wingdings" panose="05000000000000000000" pitchFamily="2" charset="2"/>
              <a:buNone/>
            </a:pPr>
            <a:endParaRPr lang="en-US" altLang="en-US" sz="1050" dirty="0"/>
          </a:p>
        </p:txBody>
      </p:sp>
      <p:sp>
        <p:nvSpPr>
          <p:cNvPr id="22539" name="Rectangle 3"/>
          <p:cNvSpPr>
            <a:spLocks noChangeArrowheads="1"/>
          </p:cNvSpPr>
          <p:nvPr/>
        </p:nvSpPr>
        <p:spPr bwMode="auto">
          <a:xfrm>
            <a:off x="2363391" y="2520553"/>
            <a:ext cx="15775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nl-NL" altLang="en-US" sz="1050" dirty="0"/>
              <a:t>Wat zijn redenen dit te veronderstellen?</a:t>
            </a:r>
          </a:p>
        </p:txBody>
      </p:sp>
      <p:sp>
        <p:nvSpPr>
          <p:cNvPr id="22540" name="Rectangle 7"/>
          <p:cNvSpPr>
            <a:spLocks noChangeArrowheads="1"/>
          </p:cNvSpPr>
          <p:nvPr/>
        </p:nvSpPr>
        <p:spPr bwMode="auto">
          <a:xfrm>
            <a:off x="4024312" y="3668317"/>
            <a:ext cx="129162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nl-NL" altLang="en-US" sz="1050" dirty="0"/>
              <a:t>Wat is het tegenovergestelde van deze ondersteunende stelling?</a:t>
            </a:r>
          </a:p>
          <a:p>
            <a:endParaRPr lang="en-US" altLang="en-US" sz="1050" dirty="0"/>
          </a:p>
        </p:txBody>
      </p:sp>
      <p:sp>
        <p:nvSpPr>
          <p:cNvPr id="22541" name="Rectangle 8"/>
          <p:cNvSpPr>
            <a:spLocks noChangeArrowheads="1"/>
          </p:cNvSpPr>
          <p:nvPr/>
        </p:nvSpPr>
        <p:spPr bwMode="auto">
          <a:xfrm>
            <a:off x="5203032" y="2520553"/>
            <a:ext cx="16311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nl-NL" altLang="en-US" sz="1050" dirty="0">
                <a:ea typeface="Calibri" panose="020F0502020204030204" pitchFamily="34" charset="0"/>
              </a:rPr>
              <a:t>Wat indien deze extreme uitspraken waar zijn? </a:t>
            </a:r>
          </a:p>
          <a:p>
            <a:endParaRPr lang="en-US" altLang="en-US" sz="1050" dirty="0">
              <a:ea typeface="Calibri" panose="020F0502020204030204" pitchFamily="34" charset="0"/>
              <a:cs typeface="Times New Roman" panose="02020603050405020304" pitchFamily="18" charset="0"/>
            </a:endParaRPr>
          </a:p>
        </p:txBody>
      </p:sp>
      <p:sp>
        <p:nvSpPr>
          <p:cNvPr id="22542" name="Rectangle 11"/>
          <p:cNvSpPr>
            <a:spLocks noChangeArrowheads="1"/>
          </p:cNvSpPr>
          <p:nvPr/>
        </p:nvSpPr>
        <p:spPr bwMode="auto">
          <a:xfrm>
            <a:off x="1828801" y="4441032"/>
            <a:ext cx="22958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en-US" altLang="en-US" sz="1200" i="1" dirty="0">
                <a:solidFill>
                  <a:schemeClr val="tx2"/>
                </a:solidFill>
              </a:rPr>
              <a:t>F</a:t>
            </a:r>
            <a:r>
              <a:rPr lang="nl-NL" altLang="en-US" sz="1200" i="1" dirty="0">
                <a:solidFill>
                  <a:schemeClr val="tx2"/>
                </a:solidFill>
              </a:rPr>
              <a:t>ormuleren huidige overtuiging</a:t>
            </a:r>
          </a:p>
        </p:txBody>
      </p:sp>
      <p:sp>
        <p:nvSpPr>
          <p:cNvPr id="22543" name="Rectangle 14"/>
          <p:cNvSpPr>
            <a:spLocks noChangeArrowheads="1"/>
          </p:cNvSpPr>
          <p:nvPr/>
        </p:nvSpPr>
        <p:spPr bwMode="auto">
          <a:xfrm>
            <a:off x="5289948" y="4441032"/>
            <a:ext cx="22878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nl-NL" altLang="en-US" sz="1200" i="1" dirty="0">
                <a:solidFill>
                  <a:schemeClr val="tx2"/>
                </a:solidFill>
              </a:rPr>
              <a:t>Formuleren nieuwe overtuiging</a:t>
            </a:r>
          </a:p>
        </p:txBody>
      </p:sp>
    </p:spTree>
    <p:extLst>
      <p:ext uri="{BB962C8B-B14F-4D97-AF65-F5344CB8AC3E}">
        <p14:creationId xmlns:p14="http://schemas.microsoft.com/office/powerpoint/2010/main" val="2417823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3312-8482-44AE-982B-0775A34B1EFA}"/>
              </a:ext>
            </a:extLst>
          </p:cNvPr>
          <p:cNvSpPr>
            <a:spLocks noGrp="1"/>
          </p:cNvSpPr>
          <p:nvPr>
            <p:ph type="title"/>
          </p:nvPr>
        </p:nvSpPr>
        <p:spPr/>
        <p:txBody>
          <a:bodyPr>
            <a:noAutofit/>
          </a:bodyPr>
          <a:lstStyle/>
          <a:p>
            <a:r>
              <a:rPr lang="nl-NL" sz="3200" dirty="0"/>
              <a:t>1. Bepaal kernovertuiging en ondersteunende aannames</a:t>
            </a:r>
          </a:p>
        </p:txBody>
      </p:sp>
      <p:sp>
        <p:nvSpPr>
          <p:cNvPr id="3" name="Content Placeholder 2">
            <a:extLst>
              <a:ext uri="{FF2B5EF4-FFF2-40B4-BE49-F238E27FC236}">
                <a16:creationId xmlns:a16="http://schemas.microsoft.com/office/drawing/2014/main" id="{B6AE3C24-FC03-4132-B323-81BC006D3AEF}"/>
              </a:ext>
            </a:extLst>
          </p:cNvPr>
          <p:cNvSpPr>
            <a:spLocks noGrp="1"/>
          </p:cNvSpPr>
          <p:nvPr>
            <p:ph idx="1"/>
          </p:nvPr>
        </p:nvSpPr>
        <p:spPr>
          <a:xfrm>
            <a:off x="628650" y="1276806"/>
            <a:ext cx="7886700" cy="3757258"/>
          </a:xfrm>
        </p:spPr>
        <p:txBody>
          <a:bodyPr>
            <a:normAutofit fontScale="92500" lnSpcReduction="20000"/>
          </a:bodyPr>
          <a:lstStyle/>
          <a:p>
            <a:pPr marL="0" indent="0">
              <a:buNone/>
            </a:pPr>
            <a:r>
              <a:rPr lang="nl-NL" dirty="0"/>
              <a:t>Wat zijn problemen of obstakels (kwantitatief en kwalitatief) met betrekking tot:</a:t>
            </a:r>
          </a:p>
          <a:p>
            <a:pPr marL="342900" indent="-342900">
              <a:buClr>
                <a:srgbClr val="6454A3"/>
              </a:buClr>
              <a:buFont typeface="+mj-lt"/>
              <a:buAutoNum type="alphaUcPeriod"/>
            </a:pPr>
            <a:r>
              <a:rPr lang="nl-NL" dirty="0"/>
              <a:t>de instroom naar het technisch vmbo; </a:t>
            </a:r>
          </a:p>
          <a:p>
            <a:pPr marL="342900" indent="-342900">
              <a:buClr>
                <a:srgbClr val="6454A3"/>
              </a:buClr>
              <a:buFont typeface="+mj-lt"/>
              <a:buAutoNum type="alphaUcPeriod"/>
            </a:pPr>
            <a:r>
              <a:rPr lang="nl-NL" dirty="0"/>
              <a:t>de doorstroom van het vmbo naar  technisch mbo opleidingen;</a:t>
            </a:r>
          </a:p>
          <a:p>
            <a:pPr marL="342900" indent="-342900">
              <a:buClr>
                <a:srgbClr val="6454A3"/>
              </a:buClr>
              <a:buFont typeface="+mj-lt"/>
              <a:buAutoNum type="alphaUcPeriod"/>
            </a:pPr>
            <a:r>
              <a:rPr lang="nl-NL" dirty="0"/>
              <a:t>de uitstroom naar de arbeidsmarkt.</a:t>
            </a:r>
          </a:p>
          <a:p>
            <a:pPr marL="342900" indent="-342900">
              <a:buClr>
                <a:srgbClr val="6454A3"/>
              </a:buClr>
              <a:buFont typeface="+mj-lt"/>
              <a:buAutoNum type="alphaUcPeriod"/>
            </a:pPr>
            <a:endParaRPr lang="nl-NL" dirty="0"/>
          </a:p>
          <a:p>
            <a:pPr marL="342900" indent="-342900">
              <a:buClr>
                <a:srgbClr val="6454A3"/>
              </a:buClr>
              <a:buFont typeface="+mj-lt"/>
              <a:buAutoNum type="alphaUcPeriod"/>
            </a:pPr>
            <a:endParaRPr lang="nl-NL" dirty="0"/>
          </a:p>
          <a:p>
            <a:pPr marL="342900" indent="-342900">
              <a:buClr>
                <a:srgbClr val="6454A3"/>
              </a:buClr>
              <a:buFont typeface="+mj-lt"/>
              <a:buAutoNum type="alphaUcPeriod"/>
            </a:pPr>
            <a:endParaRPr lang="nl-NL" dirty="0"/>
          </a:p>
          <a:p>
            <a:pPr marL="0" indent="0">
              <a:buClr>
                <a:srgbClr val="6454A3"/>
              </a:buClr>
              <a:buNone/>
            </a:pPr>
            <a:endParaRPr lang="nl-NL" dirty="0"/>
          </a:p>
          <a:p>
            <a:pPr marL="0" indent="0">
              <a:buClr>
                <a:srgbClr val="6454A3"/>
              </a:buClr>
              <a:buNone/>
            </a:pPr>
            <a:endParaRPr lang="nl-NL" dirty="0"/>
          </a:p>
          <a:p>
            <a:pPr>
              <a:buClr>
                <a:schemeClr val="accent5"/>
              </a:buClr>
              <a:buFont typeface="Wingdings" panose="05000000000000000000" pitchFamily="2" charset="2"/>
              <a:buChar char="ü"/>
            </a:pPr>
            <a:r>
              <a:rPr lang="nl-NL" dirty="0"/>
              <a:t>Schrijf elke ondersteunende overtuigingen op een afzonderlijke post-it.</a:t>
            </a:r>
          </a:p>
          <a:p>
            <a:pPr>
              <a:buClr>
                <a:schemeClr val="accent5"/>
              </a:buClr>
              <a:buFont typeface="Wingdings" panose="05000000000000000000" pitchFamily="2" charset="2"/>
              <a:buChar char="ü"/>
            </a:pPr>
            <a:r>
              <a:rPr lang="nl-NL" dirty="0"/>
              <a:t>Dit mag in een paar woorden (gebruik hoofdletters).</a:t>
            </a:r>
          </a:p>
          <a:p>
            <a:pPr>
              <a:buClr>
                <a:schemeClr val="accent5"/>
              </a:buClr>
              <a:buFont typeface="Wingdings" panose="05000000000000000000" pitchFamily="2" charset="2"/>
              <a:buChar char="ü"/>
            </a:pPr>
            <a:r>
              <a:rPr lang="nl-NL" dirty="0"/>
              <a:t>Is het voltooid? Wat is de belangrijkste, overkoepelende overtuiging? Zet deze in het midden.</a:t>
            </a:r>
          </a:p>
          <a:p>
            <a:pPr>
              <a:buClr>
                <a:schemeClr val="accent5"/>
              </a:buClr>
              <a:buFont typeface="Wingdings" panose="05000000000000000000" pitchFamily="2" charset="2"/>
              <a:buChar char="ü"/>
            </a:pPr>
            <a:endParaRPr lang="nl-NL" dirty="0"/>
          </a:p>
          <a:p>
            <a:pPr>
              <a:buClr>
                <a:schemeClr val="accent5"/>
              </a:buClr>
              <a:buFont typeface="Wingdings" panose="05000000000000000000" pitchFamily="2" charset="2"/>
              <a:buChar char="ü"/>
            </a:pPr>
            <a:endParaRPr lang="nl-NL" dirty="0"/>
          </a:p>
          <a:p>
            <a:pPr>
              <a:buClr>
                <a:schemeClr val="accent5"/>
              </a:buClr>
              <a:buFont typeface="Wingdings" panose="05000000000000000000" pitchFamily="2" charset="2"/>
              <a:buChar char="ü"/>
            </a:pPr>
            <a:endParaRPr lang="nl-NL" dirty="0"/>
          </a:p>
          <a:p>
            <a:pPr>
              <a:buClr>
                <a:schemeClr val="accent5"/>
              </a:buClr>
            </a:pPr>
            <a:endParaRPr lang="nl-NL" dirty="0"/>
          </a:p>
          <a:p>
            <a:pPr marL="342900" indent="-342900">
              <a:buClr>
                <a:srgbClr val="6454A3"/>
              </a:buClr>
              <a:buFont typeface="+mj-lt"/>
              <a:buAutoNum type="alphaUcPeriod"/>
            </a:pPr>
            <a:endParaRPr lang="nl-NL" dirty="0"/>
          </a:p>
          <a:p>
            <a:pPr marL="342900" indent="-342900">
              <a:buClr>
                <a:srgbClr val="6454A3"/>
              </a:buClr>
              <a:buFont typeface="+mj-lt"/>
              <a:buAutoNum type="alphaUcPeriod"/>
            </a:pPr>
            <a:endParaRPr lang="nl-NL" dirty="0"/>
          </a:p>
        </p:txBody>
      </p:sp>
      <p:pic>
        <p:nvPicPr>
          <p:cNvPr id="10" name="Picture 9">
            <a:extLst>
              <a:ext uri="{FF2B5EF4-FFF2-40B4-BE49-F238E27FC236}">
                <a16:creationId xmlns:a16="http://schemas.microsoft.com/office/drawing/2014/main" id="{94B025C1-B30C-4A38-B57B-A35CA2C5884B}"/>
              </a:ext>
            </a:extLst>
          </p:cNvPr>
          <p:cNvPicPr>
            <a:picLocks noChangeAspect="1"/>
          </p:cNvPicPr>
          <p:nvPr/>
        </p:nvPicPr>
        <p:blipFill>
          <a:blip r:embed="rId3"/>
          <a:stretch>
            <a:fillRect/>
          </a:stretch>
        </p:blipFill>
        <p:spPr>
          <a:xfrm>
            <a:off x="347662" y="2530650"/>
            <a:ext cx="8448675" cy="1104900"/>
          </a:xfrm>
          <a:prstGeom prst="rect">
            <a:avLst/>
          </a:prstGeom>
        </p:spPr>
      </p:pic>
      <p:sp>
        <p:nvSpPr>
          <p:cNvPr id="11" name="TextBox 10">
            <a:extLst>
              <a:ext uri="{FF2B5EF4-FFF2-40B4-BE49-F238E27FC236}">
                <a16:creationId xmlns:a16="http://schemas.microsoft.com/office/drawing/2014/main" id="{A02E036A-D816-4727-8706-E7F75C7C1E35}"/>
              </a:ext>
            </a:extLst>
          </p:cNvPr>
          <p:cNvSpPr txBox="1"/>
          <p:nvPr/>
        </p:nvSpPr>
        <p:spPr>
          <a:xfrm>
            <a:off x="561468" y="2827617"/>
            <a:ext cx="1131785" cy="646331"/>
          </a:xfrm>
          <a:prstGeom prst="rect">
            <a:avLst/>
          </a:prstGeom>
          <a:noFill/>
        </p:spPr>
        <p:txBody>
          <a:bodyPr wrap="none" rtlCol="0">
            <a:spAutoFit/>
          </a:bodyPr>
          <a:lstStyle/>
          <a:p>
            <a:r>
              <a:rPr lang="en-US" sz="1800" b="1" dirty="0">
                <a:solidFill>
                  <a:schemeClr val="bg1"/>
                </a:solidFill>
              </a:rPr>
              <a:t>Basis </a:t>
            </a:r>
          </a:p>
          <a:p>
            <a:r>
              <a:rPr lang="nl-NL" sz="1800" b="1" dirty="0">
                <a:solidFill>
                  <a:schemeClr val="bg1"/>
                </a:solidFill>
              </a:rPr>
              <a:t>onderwijs</a:t>
            </a:r>
          </a:p>
        </p:txBody>
      </p:sp>
      <p:sp>
        <p:nvSpPr>
          <p:cNvPr id="12" name="TextBox 11">
            <a:extLst>
              <a:ext uri="{FF2B5EF4-FFF2-40B4-BE49-F238E27FC236}">
                <a16:creationId xmlns:a16="http://schemas.microsoft.com/office/drawing/2014/main" id="{FBA63128-7423-4526-B31F-BB828AE88D42}"/>
              </a:ext>
            </a:extLst>
          </p:cNvPr>
          <p:cNvSpPr txBox="1"/>
          <p:nvPr/>
        </p:nvSpPr>
        <p:spPr>
          <a:xfrm>
            <a:off x="2945951" y="2966117"/>
            <a:ext cx="728084" cy="369332"/>
          </a:xfrm>
          <a:prstGeom prst="rect">
            <a:avLst/>
          </a:prstGeom>
          <a:noFill/>
        </p:spPr>
        <p:txBody>
          <a:bodyPr wrap="none" rtlCol="0">
            <a:spAutoFit/>
          </a:bodyPr>
          <a:lstStyle/>
          <a:p>
            <a:r>
              <a:rPr lang="en-US" sz="1800" b="1" dirty="0">
                <a:solidFill>
                  <a:schemeClr val="bg1"/>
                </a:solidFill>
              </a:rPr>
              <a:t>vmbo</a:t>
            </a:r>
            <a:endParaRPr lang="nl-NL" sz="1800" b="1" dirty="0">
              <a:solidFill>
                <a:schemeClr val="bg1"/>
              </a:solidFill>
            </a:endParaRPr>
          </a:p>
        </p:txBody>
      </p:sp>
      <p:sp>
        <p:nvSpPr>
          <p:cNvPr id="13" name="TextBox 12">
            <a:extLst>
              <a:ext uri="{FF2B5EF4-FFF2-40B4-BE49-F238E27FC236}">
                <a16:creationId xmlns:a16="http://schemas.microsoft.com/office/drawing/2014/main" id="{9C53CAD6-71BE-4916-8B39-38C1AA84C948}"/>
              </a:ext>
            </a:extLst>
          </p:cNvPr>
          <p:cNvSpPr txBox="1"/>
          <p:nvPr/>
        </p:nvSpPr>
        <p:spPr>
          <a:xfrm>
            <a:off x="5306922" y="2967099"/>
            <a:ext cx="619080" cy="369332"/>
          </a:xfrm>
          <a:prstGeom prst="rect">
            <a:avLst/>
          </a:prstGeom>
          <a:noFill/>
        </p:spPr>
        <p:txBody>
          <a:bodyPr wrap="none" rtlCol="0">
            <a:spAutoFit/>
          </a:bodyPr>
          <a:lstStyle/>
          <a:p>
            <a:r>
              <a:rPr lang="en-US" sz="1800" b="1" dirty="0">
                <a:solidFill>
                  <a:schemeClr val="bg1"/>
                </a:solidFill>
              </a:rPr>
              <a:t>mbo</a:t>
            </a:r>
            <a:endParaRPr lang="nl-NL" sz="1800" b="1" dirty="0">
              <a:solidFill>
                <a:schemeClr val="bg1"/>
              </a:solidFill>
            </a:endParaRPr>
          </a:p>
        </p:txBody>
      </p:sp>
      <p:sp>
        <p:nvSpPr>
          <p:cNvPr id="15" name="TextBox 14">
            <a:extLst>
              <a:ext uri="{FF2B5EF4-FFF2-40B4-BE49-F238E27FC236}">
                <a16:creationId xmlns:a16="http://schemas.microsoft.com/office/drawing/2014/main" id="{50E540FB-96E5-43EC-8527-9BCDD0D7D36C}"/>
              </a:ext>
            </a:extLst>
          </p:cNvPr>
          <p:cNvSpPr txBox="1"/>
          <p:nvPr/>
        </p:nvSpPr>
        <p:spPr>
          <a:xfrm>
            <a:off x="7231599" y="2957405"/>
            <a:ext cx="1488356" cy="369332"/>
          </a:xfrm>
          <a:prstGeom prst="rect">
            <a:avLst/>
          </a:prstGeom>
          <a:noFill/>
        </p:spPr>
        <p:txBody>
          <a:bodyPr wrap="none" rtlCol="0">
            <a:spAutoFit/>
          </a:bodyPr>
          <a:lstStyle/>
          <a:p>
            <a:r>
              <a:rPr lang="nl-NL" sz="1800" b="1" dirty="0">
                <a:solidFill>
                  <a:schemeClr val="bg1"/>
                </a:solidFill>
              </a:rPr>
              <a:t>Arbeidsmarkt</a:t>
            </a:r>
          </a:p>
        </p:txBody>
      </p:sp>
    </p:spTree>
    <p:extLst>
      <p:ext uri="{BB962C8B-B14F-4D97-AF65-F5344CB8AC3E}">
        <p14:creationId xmlns:p14="http://schemas.microsoft.com/office/powerpoint/2010/main" val="16714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A2E02-0316-48C2-8220-F5D9C62030AA}"/>
              </a:ext>
            </a:extLst>
          </p:cNvPr>
          <p:cNvSpPr>
            <a:spLocks noGrp="1"/>
          </p:cNvSpPr>
          <p:nvPr>
            <p:ph type="title"/>
          </p:nvPr>
        </p:nvSpPr>
        <p:spPr>
          <a:xfrm>
            <a:off x="5059971" y="1337969"/>
            <a:ext cx="3859585" cy="2166835"/>
          </a:xfrm>
        </p:spPr>
        <p:txBody>
          <a:bodyPr vert="horz" lIns="91440" tIns="45720" rIns="91440" bIns="45720" rtlCol="0" anchor="b">
            <a:normAutofit/>
          </a:bodyPr>
          <a:lstStyle/>
          <a:p>
            <a:r>
              <a:rPr lang="en-US" sz="4000" b="1" dirty="0">
                <a:solidFill>
                  <a:schemeClr val="bg1"/>
                </a:solidFill>
                <a:latin typeface="Basic Sans"/>
              </a:rPr>
              <a:t>Introductie</a:t>
            </a:r>
          </a:p>
        </p:txBody>
      </p:sp>
      <p:sp>
        <p:nvSpPr>
          <p:cNvPr id="6" name="Text Placeholder 5">
            <a:extLst>
              <a:ext uri="{FF2B5EF4-FFF2-40B4-BE49-F238E27FC236}">
                <a16:creationId xmlns:a16="http://schemas.microsoft.com/office/drawing/2014/main" id="{243B7A84-72EB-4A81-9AE0-AF7EF06931EC}"/>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endParaRPr lang="nl-NL" sz="1600" dirty="0">
              <a:latin typeface="Basic Sans"/>
            </a:endParaRPr>
          </a:p>
          <a:p>
            <a:endParaRPr lang="en-US" sz="1500" dirty="0">
              <a:solidFill>
                <a:schemeClr val="tx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descr="Afbeeldingsresultaat voor Education png">
            <a:extLst>
              <a:ext uri="{FF2B5EF4-FFF2-40B4-BE49-F238E27FC236}">
                <a16:creationId xmlns:a16="http://schemas.microsoft.com/office/drawing/2014/main" id="{95E63820-C290-406B-99ED-8CA5CF22F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58524"/>
            <a:ext cx="4239131" cy="185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4871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Autofit/>
          </a:bodyPr>
          <a:lstStyle/>
          <a:p>
            <a:r>
              <a:rPr lang="nl-NL" altLang="en-US" sz="3200" dirty="0"/>
              <a:t>2. Vind tegenovergestelden voor de aannames</a:t>
            </a:r>
            <a:endParaRPr lang="en-US" altLang="en-US" sz="3200" dirty="0"/>
          </a:p>
        </p:txBody>
      </p:sp>
      <p:sp>
        <p:nvSpPr>
          <p:cNvPr id="41987" name="Content Placeholder 2"/>
          <p:cNvSpPr>
            <a:spLocks noGrp="1"/>
          </p:cNvSpPr>
          <p:nvPr>
            <p:ph idx="1"/>
          </p:nvPr>
        </p:nvSpPr>
        <p:spPr>
          <a:xfrm>
            <a:off x="628650" y="1369219"/>
            <a:ext cx="3943350" cy="3108068"/>
          </a:xfrm>
        </p:spPr>
        <p:txBody>
          <a:bodyPr>
            <a:normAutofit/>
          </a:bodyPr>
          <a:lstStyle/>
          <a:p>
            <a:pPr marL="0" indent="0">
              <a:buNone/>
            </a:pPr>
            <a:r>
              <a:rPr lang="nl-NL" sz="1600" dirty="0"/>
              <a:t>Vind tegenstellingen voor elk van uw ondersteunende overtuigingen met behulp van:</a:t>
            </a:r>
          </a:p>
          <a:p>
            <a:pPr lvl="0">
              <a:buFont typeface="Wingdings" panose="05000000000000000000" pitchFamily="2" charset="2"/>
              <a:buChar char="ü"/>
            </a:pPr>
            <a:r>
              <a:rPr lang="nl-NL" sz="1600" dirty="0"/>
              <a:t> Schrijf voor iedere ondersteunende overtuiging de grammaticale tegenstelling op (zoals in het ‘Semco voorbeeld’).</a:t>
            </a:r>
            <a:endParaRPr lang="en-US" sz="1600" dirty="0"/>
          </a:p>
          <a:p>
            <a:pPr lvl="0">
              <a:buFont typeface="Wingdings" panose="05000000000000000000" pitchFamily="2" charset="2"/>
              <a:buChar char="ü"/>
            </a:pPr>
            <a:r>
              <a:rPr lang="nl-NL" sz="1600" dirty="0"/>
              <a:t>Creëer verschillende variaties van de tegenstelling door het gebruik van associaties.</a:t>
            </a:r>
            <a:endParaRPr lang="en-US" sz="1600" dirty="0"/>
          </a:p>
          <a:p>
            <a:pPr lvl="0">
              <a:buFont typeface="Wingdings" panose="05000000000000000000" pitchFamily="2" charset="2"/>
              <a:buChar char="ü"/>
            </a:pPr>
            <a:r>
              <a:rPr lang="nl-NL" sz="1600" dirty="0"/>
              <a:t>Maak de tegenstelling extreem, overdrijf de tegenstelling zodat je er om moet lachen.</a:t>
            </a:r>
            <a:endParaRPr lang="en-US" sz="1600" dirty="0"/>
          </a:p>
          <a:p>
            <a:pPr marL="0" indent="0">
              <a:buNone/>
            </a:pPr>
            <a:endParaRPr lang="nl-NL" sz="1600" dirty="0"/>
          </a:p>
        </p:txBody>
      </p:sp>
      <p:sp>
        <p:nvSpPr>
          <p:cNvPr id="41988" name="Slide Number Placeholder 3"/>
          <p:cNvSpPr>
            <a:spLocks noGrp="1"/>
          </p:cNvSpPr>
          <p:nvPr>
            <p:ph type="sldNum" sz="quarter" idx="12"/>
          </p:nvPr>
        </p:nvSpPr>
        <p:spPr>
          <a:noFill/>
        </p:spPr>
        <p:txBody>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fld id="{9AAD8D2B-E3A2-489F-8EBB-7D97BDF9CBE9}" type="slidenum">
              <a:rPr lang="en-GB" altLang="en-US" sz="900">
                <a:latin typeface="+mn-lt"/>
              </a:rPr>
              <a:pPr/>
              <a:t>30</a:t>
            </a:fld>
            <a:endParaRPr lang="en-GB" altLang="en-US" sz="900" dirty="0">
              <a:latin typeface="+mn-lt"/>
            </a:endParaRPr>
          </a:p>
        </p:txBody>
      </p:sp>
      <p:grpSp>
        <p:nvGrpSpPr>
          <p:cNvPr id="3" name="Group 2">
            <a:extLst>
              <a:ext uri="{FF2B5EF4-FFF2-40B4-BE49-F238E27FC236}">
                <a16:creationId xmlns:a16="http://schemas.microsoft.com/office/drawing/2014/main" id="{BB16E77D-11E6-4AB0-A35A-2345C291AB8A}"/>
              </a:ext>
            </a:extLst>
          </p:cNvPr>
          <p:cNvGrpSpPr/>
          <p:nvPr/>
        </p:nvGrpSpPr>
        <p:grpSpPr>
          <a:xfrm>
            <a:off x="4572000" y="1407477"/>
            <a:ext cx="4452176" cy="2545686"/>
            <a:chOff x="3175025" y="1658147"/>
            <a:chExt cx="5537448" cy="2913048"/>
          </a:xfrm>
        </p:grpSpPr>
        <p:pic>
          <p:nvPicPr>
            <p:cNvPr id="4198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25" y="1658147"/>
              <a:ext cx="5537448" cy="291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92" name="Straight Arrow Connector 28"/>
            <p:cNvCxnSpPr>
              <a:cxnSpLocks noChangeShapeType="1"/>
            </p:cNvCxnSpPr>
            <p:nvPr/>
          </p:nvCxnSpPr>
          <p:spPr bwMode="auto">
            <a:xfrm>
              <a:off x="5955656" y="2592586"/>
              <a:ext cx="2556469" cy="0"/>
            </a:xfrm>
            <a:prstGeom prst="straightConnector1">
              <a:avLst/>
            </a:prstGeom>
            <a:noFill/>
            <a:ln w="9525" algn="ctr">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0" name="Straight Arrow Connector 21"/>
            <p:cNvCxnSpPr>
              <a:cxnSpLocks noChangeShapeType="1"/>
            </p:cNvCxnSpPr>
            <p:nvPr/>
          </p:nvCxnSpPr>
          <p:spPr bwMode="auto">
            <a:xfrm>
              <a:off x="5768728" y="1902857"/>
              <a:ext cx="199083"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Arc 23"/>
            <p:cNvSpPr/>
            <p:nvPr/>
          </p:nvSpPr>
          <p:spPr bwMode="auto">
            <a:xfrm>
              <a:off x="8315475" y="1873540"/>
              <a:ext cx="352495" cy="492471"/>
            </a:xfrm>
            <a:prstGeom prst="arc">
              <a:avLst>
                <a:gd name="adj1" fmla="val 16200000"/>
                <a:gd name="adj2" fmla="val 475062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90" rIns="34290"/>
            <a:lstStyle/>
            <a:p>
              <a:pPr marL="257175" indent="-257175">
                <a:lnSpc>
                  <a:spcPct val="104000"/>
                </a:lnSpc>
                <a:spcBef>
                  <a:spcPct val="20000"/>
                </a:spcBef>
                <a:buClr>
                  <a:schemeClr val="accent1"/>
                </a:buClr>
                <a:defRPr/>
              </a:pPr>
              <a:endParaRPr lang="en-US" sz="1013" dirty="0"/>
            </a:p>
          </p:txBody>
        </p:sp>
        <p:sp>
          <p:nvSpPr>
            <p:cNvPr id="30" name="Arc 29"/>
            <p:cNvSpPr/>
            <p:nvPr/>
          </p:nvSpPr>
          <p:spPr bwMode="auto">
            <a:xfrm flipH="1">
              <a:off x="5768728" y="2749438"/>
              <a:ext cx="332976" cy="491205"/>
            </a:xfrm>
            <a:prstGeom prst="arc">
              <a:avLst>
                <a:gd name="adj1" fmla="val 16200000"/>
                <a:gd name="adj2" fmla="val 6049966"/>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90" rIns="34290"/>
            <a:lstStyle/>
            <a:p>
              <a:pPr marL="257175" indent="-257175">
                <a:lnSpc>
                  <a:spcPct val="104000"/>
                </a:lnSpc>
                <a:spcBef>
                  <a:spcPct val="20000"/>
                </a:spcBef>
                <a:buClr>
                  <a:schemeClr val="accent1"/>
                </a:buClr>
                <a:defRPr/>
              </a:pPr>
              <a:endParaRPr lang="en-US" sz="1013" dirty="0"/>
            </a:p>
          </p:txBody>
        </p:sp>
        <p:cxnSp>
          <p:nvCxnSpPr>
            <p:cNvPr id="41994" name="Straight Arrow Connector 30"/>
            <p:cNvCxnSpPr>
              <a:cxnSpLocks noChangeShapeType="1"/>
            </p:cNvCxnSpPr>
            <p:nvPr/>
          </p:nvCxnSpPr>
          <p:spPr bwMode="auto">
            <a:xfrm>
              <a:off x="8352383" y="2714685"/>
              <a:ext cx="174492"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rc 32"/>
            <p:cNvSpPr/>
            <p:nvPr/>
          </p:nvSpPr>
          <p:spPr bwMode="auto">
            <a:xfrm>
              <a:off x="8319047" y="2790322"/>
              <a:ext cx="353667" cy="492471"/>
            </a:xfrm>
            <a:prstGeom prst="arc">
              <a:avLst>
                <a:gd name="adj1" fmla="val 16200000"/>
                <a:gd name="adj2" fmla="val 475062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90" rIns="34290"/>
            <a:lstStyle/>
            <a:p>
              <a:pPr marL="257175" indent="-257175">
                <a:lnSpc>
                  <a:spcPct val="104000"/>
                </a:lnSpc>
                <a:spcBef>
                  <a:spcPct val="20000"/>
                </a:spcBef>
                <a:buClr>
                  <a:schemeClr val="accent1"/>
                </a:buClr>
                <a:defRPr/>
              </a:pPr>
              <a:endParaRPr lang="en-US" sz="1013" dirty="0"/>
            </a:p>
          </p:txBody>
        </p:sp>
        <p:cxnSp>
          <p:nvCxnSpPr>
            <p:cNvPr id="41996" name="Straight Arrow Connector 33"/>
            <p:cNvCxnSpPr>
              <a:cxnSpLocks noChangeShapeType="1"/>
            </p:cNvCxnSpPr>
            <p:nvPr/>
          </p:nvCxnSpPr>
          <p:spPr bwMode="auto">
            <a:xfrm>
              <a:off x="5943749" y="3574103"/>
              <a:ext cx="2556469" cy="0"/>
            </a:xfrm>
            <a:prstGeom prst="straightConnector1">
              <a:avLst/>
            </a:prstGeom>
            <a:noFill/>
            <a:ln w="9525" algn="ctr">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rc 34"/>
            <p:cNvSpPr/>
            <p:nvPr/>
          </p:nvSpPr>
          <p:spPr bwMode="auto">
            <a:xfrm flipH="1">
              <a:off x="5831832" y="3797878"/>
              <a:ext cx="377088" cy="405955"/>
            </a:xfrm>
            <a:prstGeom prst="arc">
              <a:avLst>
                <a:gd name="adj1" fmla="val 16200000"/>
                <a:gd name="adj2" fmla="val 475062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90" rIns="34290"/>
            <a:lstStyle/>
            <a:p>
              <a:pPr marL="257175" indent="-257175">
                <a:lnSpc>
                  <a:spcPct val="104000"/>
                </a:lnSpc>
                <a:spcBef>
                  <a:spcPct val="20000"/>
                </a:spcBef>
                <a:buClr>
                  <a:schemeClr val="accent1"/>
                </a:buClr>
                <a:defRPr/>
              </a:pPr>
              <a:endParaRPr lang="en-US" sz="1013" dirty="0"/>
            </a:p>
          </p:txBody>
        </p:sp>
        <p:cxnSp>
          <p:nvCxnSpPr>
            <p:cNvPr id="41998" name="Straight Arrow Connector 35"/>
            <p:cNvCxnSpPr>
              <a:cxnSpLocks noChangeShapeType="1"/>
            </p:cNvCxnSpPr>
            <p:nvPr/>
          </p:nvCxnSpPr>
          <p:spPr bwMode="auto">
            <a:xfrm>
              <a:off x="7212835" y="3696907"/>
              <a:ext cx="163952"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999" name="Straight Arrow Connector 38"/>
            <p:cNvCxnSpPr>
              <a:cxnSpLocks noChangeShapeType="1"/>
            </p:cNvCxnSpPr>
            <p:nvPr/>
          </p:nvCxnSpPr>
          <p:spPr bwMode="auto">
            <a:xfrm>
              <a:off x="8352385" y="1902857"/>
              <a:ext cx="199083"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0" name="Straight Arrow Connector 41"/>
            <p:cNvCxnSpPr>
              <a:cxnSpLocks noChangeShapeType="1"/>
            </p:cNvCxnSpPr>
            <p:nvPr/>
          </p:nvCxnSpPr>
          <p:spPr bwMode="auto">
            <a:xfrm>
              <a:off x="7157196" y="2714685"/>
              <a:ext cx="163952"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001" name="Straight Arrow Connector 42"/>
            <p:cNvCxnSpPr>
              <a:cxnSpLocks noChangeShapeType="1"/>
            </p:cNvCxnSpPr>
            <p:nvPr/>
          </p:nvCxnSpPr>
          <p:spPr bwMode="auto">
            <a:xfrm>
              <a:off x="7157196" y="1862639"/>
              <a:ext cx="163952"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337232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nl-NL" altLang="en-US" sz="3200" dirty="0"/>
              <a:t>3: Bepaal de nieuwe kernovertuiging</a:t>
            </a:r>
            <a:endParaRPr lang="en-US" altLang="en-US" sz="3200" dirty="0"/>
          </a:p>
        </p:txBody>
      </p:sp>
      <p:sp>
        <p:nvSpPr>
          <p:cNvPr id="44035" name="Content Placeholder 2"/>
          <p:cNvSpPr>
            <a:spLocks noGrp="1"/>
          </p:cNvSpPr>
          <p:nvPr>
            <p:ph idx="1"/>
          </p:nvPr>
        </p:nvSpPr>
        <p:spPr>
          <a:xfrm>
            <a:off x="628649" y="1369219"/>
            <a:ext cx="4580914" cy="3500436"/>
          </a:xfrm>
        </p:spPr>
        <p:txBody>
          <a:bodyPr>
            <a:normAutofit/>
          </a:bodyPr>
          <a:lstStyle/>
          <a:p>
            <a:pPr>
              <a:buFont typeface="Wingdings" panose="05000000000000000000" pitchFamily="2" charset="2"/>
              <a:buChar char="ü"/>
            </a:pPr>
            <a:r>
              <a:rPr lang="nl-NL" sz="1600" dirty="0"/>
              <a:t>Kies de meest verrassende, tegenovergestelde aannames en plaats deze bovenaan.</a:t>
            </a:r>
          </a:p>
          <a:p>
            <a:pPr>
              <a:buFont typeface="Wingdings" panose="05000000000000000000" pitchFamily="2" charset="2"/>
              <a:buChar char="ü"/>
            </a:pPr>
            <a:r>
              <a:rPr lang="nl-NL" sz="1600" dirty="0"/>
              <a:t>Wat als deze vier extreme ondersteunende overtuigingen waar zouden zijn?</a:t>
            </a:r>
          </a:p>
          <a:p>
            <a:pPr>
              <a:buFont typeface="Wingdings" panose="05000000000000000000" pitchFamily="2" charset="2"/>
              <a:buChar char="ü"/>
            </a:pPr>
            <a:r>
              <a:rPr lang="nl-NL" sz="1600" dirty="0"/>
              <a:t>Bepaal de nieuwe kernovertuiging.</a:t>
            </a:r>
          </a:p>
          <a:p>
            <a:pPr>
              <a:buFont typeface="Wingdings" panose="05000000000000000000" pitchFamily="2" charset="2"/>
              <a:buChar char="ü"/>
            </a:pPr>
            <a:endParaRPr lang="nl-NL" sz="1600" dirty="0"/>
          </a:p>
          <a:p>
            <a:pPr>
              <a:buFont typeface="Wingdings" panose="05000000000000000000" pitchFamily="2" charset="2"/>
              <a:buChar char="ü"/>
            </a:pPr>
            <a:endParaRPr lang="nl-NL" sz="1600" dirty="0"/>
          </a:p>
          <a:p>
            <a:pPr marL="0" indent="0">
              <a:buNone/>
            </a:pPr>
            <a:endParaRPr lang="nl-NL" sz="1600" dirty="0"/>
          </a:p>
          <a:p>
            <a:endParaRPr lang="nl-NL" altLang="en-US" sz="1600" dirty="0"/>
          </a:p>
          <a:p>
            <a:endParaRPr lang="nl-NL" altLang="en-US" sz="1600" dirty="0"/>
          </a:p>
          <a:p>
            <a:endParaRPr lang="nl-NL" altLang="en-US" sz="1600" dirty="0"/>
          </a:p>
          <a:p>
            <a:endParaRPr lang="nl-NL" altLang="en-US" sz="1600" dirty="0"/>
          </a:p>
          <a:p>
            <a:endParaRPr lang="nl-NL" altLang="en-US" sz="1600" dirty="0"/>
          </a:p>
        </p:txBody>
      </p:sp>
      <p:sp>
        <p:nvSpPr>
          <p:cNvPr id="44036" name="Slide Number Placeholder 3"/>
          <p:cNvSpPr>
            <a:spLocks noGrp="1"/>
          </p:cNvSpPr>
          <p:nvPr>
            <p:ph type="sldNum" sz="quarter" idx="12"/>
          </p:nvPr>
        </p:nvSpPr>
        <p:spPr>
          <a:noFill/>
        </p:spPr>
        <p:txBody>
          <a:bodyPr/>
          <a:lstStyle>
            <a:lvl1pPr>
              <a:defRPr sz="1050">
                <a:solidFill>
                  <a:schemeClr val="tx1"/>
                </a:solidFill>
                <a:latin typeface="Arial" panose="020B0604020202020204" pitchFamily="34" charset="0"/>
                <a:cs typeface="Arial" panose="020B0604020202020204" pitchFamily="34" charset="0"/>
              </a:defRPr>
            </a:lvl1pPr>
            <a:lvl2pPr marL="557213" indent="-214313">
              <a:defRPr sz="1050">
                <a:solidFill>
                  <a:schemeClr val="tx1"/>
                </a:solidFill>
                <a:latin typeface="Arial" panose="020B0604020202020204" pitchFamily="34" charset="0"/>
                <a:cs typeface="Arial" panose="020B0604020202020204" pitchFamily="34" charset="0"/>
              </a:defRPr>
            </a:lvl2pPr>
            <a:lvl3pPr marL="857250" indent="-171450">
              <a:defRPr sz="1050">
                <a:solidFill>
                  <a:schemeClr val="tx1"/>
                </a:solidFill>
                <a:latin typeface="Arial" panose="020B0604020202020204" pitchFamily="34" charset="0"/>
                <a:cs typeface="Arial" panose="020B0604020202020204" pitchFamily="34" charset="0"/>
              </a:defRPr>
            </a:lvl3pPr>
            <a:lvl4pPr marL="1200150" indent="-171450">
              <a:defRPr sz="1050">
                <a:solidFill>
                  <a:schemeClr val="tx1"/>
                </a:solidFill>
                <a:latin typeface="Arial" panose="020B0604020202020204" pitchFamily="34" charset="0"/>
                <a:cs typeface="Arial" panose="020B0604020202020204" pitchFamily="34" charset="0"/>
              </a:defRPr>
            </a:lvl4pPr>
            <a:lvl5pPr marL="1543050" indent="-171450">
              <a:defRPr sz="1050">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sz="1050">
                <a:solidFill>
                  <a:schemeClr val="tx1"/>
                </a:solidFill>
                <a:latin typeface="Arial" panose="020B0604020202020204" pitchFamily="34" charset="0"/>
                <a:cs typeface="Arial" panose="020B0604020202020204" pitchFamily="34" charset="0"/>
              </a:defRPr>
            </a:lvl9pPr>
          </a:lstStyle>
          <a:p>
            <a:fld id="{90D00428-C620-4C1C-AFB7-A2E10DECB9EC}" type="slidenum">
              <a:rPr lang="en-GB" altLang="en-US" sz="900">
                <a:latin typeface="+mn-lt"/>
              </a:rPr>
              <a:pPr/>
              <a:t>31</a:t>
            </a:fld>
            <a:endParaRPr lang="en-GB" altLang="en-US" sz="900" dirty="0">
              <a:latin typeface="+mn-lt"/>
            </a:endParaRPr>
          </a:p>
        </p:txBody>
      </p:sp>
      <p:pic>
        <p:nvPicPr>
          <p:cNvPr id="440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2867" y="1369219"/>
            <a:ext cx="3810597" cy="213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00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D77CD3-B6CA-4ED6-903C-466350128507}"/>
              </a:ext>
            </a:extLst>
          </p:cNvPr>
          <p:cNvSpPr>
            <a:spLocks noGrp="1"/>
          </p:cNvSpPr>
          <p:nvPr>
            <p:ph type="title"/>
          </p:nvPr>
        </p:nvSpPr>
        <p:spPr/>
        <p:txBody>
          <a:bodyPr/>
          <a:lstStyle/>
          <a:p>
            <a:r>
              <a:rPr lang="en-US" b="1" dirty="0">
                <a:solidFill>
                  <a:schemeClr val="bg1"/>
                </a:solidFill>
                <a:latin typeface="Basic Sans Bold"/>
              </a:rPr>
              <a:t>Uitwisseling</a:t>
            </a:r>
            <a:endParaRPr lang="nl-NL" b="1" dirty="0">
              <a:solidFill>
                <a:schemeClr val="bg1"/>
              </a:solidFill>
              <a:latin typeface="Basic Sans Bold"/>
            </a:endParaRPr>
          </a:p>
        </p:txBody>
      </p:sp>
      <p:sp>
        <p:nvSpPr>
          <p:cNvPr id="7" name="Text Placeholder 6">
            <a:extLst>
              <a:ext uri="{FF2B5EF4-FFF2-40B4-BE49-F238E27FC236}">
                <a16:creationId xmlns:a16="http://schemas.microsoft.com/office/drawing/2014/main" id="{7620DDA2-7B07-444B-838E-AADF0A967316}"/>
              </a:ext>
            </a:extLst>
          </p:cNvPr>
          <p:cNvSpPr>
            <a:spLocks noGrp="1"/>
          </p:cNvSpPr>
          <p:nvPr>
            <p:ph type="body" idx="1"/>
          </p:nvPr>
        </p:nvSpPr>
        <p:spPr/>
        <p:txBody>
          <a:bodyPr/>
          <a:lstStyle/>
          <a:p>
            <a:r>
              <a:rPr lang="nl-NL" dirty="0">
                <a:solidFill>
                  <a:schemeClr val="bg2"/>
                </a:solidFill>
              </a:rPr>
              <a:t>Bespreek kort met elkaar de kernovertuigingen. </a:t>
            </a:r>
          </a:p>
        </p:txBody>
      </p:sp>
      <p:sp>
        <p:nvSpPr>
          <p:cNvPr id="5" name="Slide Number Placeholder 4">
            <a:extLst>
              <a:ext uri="{FF2B5EF4-FFF2-40B4-BE49-F238E27FC236}">
                <a16:creationId xmlns:a16="http://schemas.microsoft.com/office/drawing/2014/main" id="{1D8E8203-198F-40A4-8B98-B5376BA80CF9}"/>
              </a:ext>
            </a:extLst>
          </p:cNvPr>
          <p:cNvSpPr>
            <a:spLocks noGrp="1"/>
          </p:cNvSpPr>
          <p:nvPr>
            <p:ph type="sldNum" sz="quarter" idx="4294967295"/>
          </p:nvPr>
        </p:nvSpPr>
        <p:spPr>
          <a:xfrm>
            <a:off x="0" y="4668838"/>
            <a:ext cx="465138" cy="38258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935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C7483C-1265-4352-A510-EC5BF13A6B6F}"/>
              </a:ext>
            </a:extLst>
          </p:cNvPr>
          <p:cNvSpPr>
            <a:spLocks noGrp="1"/>
          </p:cNvSpPr>
          <p:nvPr>
            <p:ph type="title"/>
          </p:nvPr>
        </p:nvSpPr>
        <p:spPr>
          <a:xfrm>
            <a:off x="628650" y="614313"/>
            <a:ext cx="7886700" cy="549129"/>
          </a:xfrm>
        </p:spPr>
        <p:txBody>
          <a:bodyPr>
            <a:normAutofit fontScale="90000"/>
          </a:bodyPr>
          <a:lstStyle/>
          <a:p>
            <a:r>
              <a:rPr lang="nl-NL" dirty="0"/>
              <a:t>Waar willen we uiteindelijk naar toe met de samenwerking in relatie tot de regio?</a:t>
            </a:r>
            <a:br>
              <a:rPr lang="nl-NL" dirty="0"/>
            </a:br>
            <a:endParaRPr lang="nl-NL" dirty="0"/>
          </a:p>
        </p:txBody>
      </p:sp>
      <p:sp>
        <p:nvSpPr>
          <p:cNvPr id="3" name="Tijdelijke aanduiding voor inhoud 2">
            <a:extLst>
              <a:ext uri="{FF2B5EF4-FFF2-40B4-BE49-F238E27FC236}">
                <a16:creationId xmlns:a16="http://schemas.microsoft.com/office/drawing/2014/main" id="{C79D229B-38B1-41CC-BE26-EFF0C69EB309}"/>
              </a:ext>
            </a:extLst>
          </p:cNvPr>
          <p:cNvSpPr>
            <a:spLocks noGrp="1"/>
          </p:cNvSpPr>
          <p:nvPr>
            <p:ph idx="1"/>
          </p:nvPr>
        </p:nvSpPr>
        <p:spPr/>
        <p:txBody>
          <a:bodyPr/>
          <a:lstStyle/>
          <a:p>
            <a:r>
              <a:rPr lang="nl-NL" dirty="0"/>
              <a:t>Bespreek met elkaar:</a:t>
            </a:r>
          </a:p>
          <a:p>
            <a:pPr>
              <a:buFont typeface="Wingdings" panose="05000000000000000000" pitchFamily="2" charset="2"/>
              <a:buChar char="ü"/>
            </a:pPr>
            <a:r>
              <a:rPr lang="nl-NL" dirty="0"/>
              <a:t>Wat zegt deze nieuwe kernovertuiging over de manier waarop de aanwezigen ‘de wereld van morgen’ willen beïnvloeden? </a:t>
            </a:r>
          </a:p>
          <a:p>
            <a:pPr>
              <a:buFont typeface="Wingdings" panose="05000000000000000000" pitchFamily="2" charset="2"/>
              <a:buChar char="ü"/>
            </a:pPr>
            <a:r>
              <a:rPr lang="nl-NL" dirty="0"/>
              <a:t>Wat viel op? Wat zijn nieuwe inzichten?</a:t>
            </a:r>
          </a:p>
          <a:p>
            <a:pPr marL="0" indent="0">
              <a:buNone/>
            </a:pPr>
            <a:endParaRPr lang="nl-NL" dirty="0"/>
          </a:p>
          <a:p>
            <a:pPr marL="0" indent="0">
              <a:buNone/>
            </a:pPr>
            <a:endParaRPr lang="nl-NL" dirty="0"/>
          </a:p>
          <a:p>
            <a:pPr marL="0" indent="0">
              <a:buNone/>
            </a:pPr>
            <a:r>
              <a:rPr lang="nl-NL" dirty="0"/>
              <a:t>Met behulp van werkboeken 3 en 4 formuleren we vervolgens realistische doelstellingen, met daarbij mijlpalen (tussenresultaten) om deze doelstellingen te behalen. </a:t>
            </a:r>
          </a:p>
          <a:p>
            <a:endParaRPr lang="nl-NL" dirty="0"/>
          </a:p>
          <a:p>
            <a:endParaRPr lang="nl-NL" dirty="0"/>
          </a:p>
        </p:txBody>
      </p:sp>
    </p:spTree>
    <p:extLst>
      <p:ext uri="{BB962C8B-B14F-4D97-AF65-F5344CB8AC3E}">
        <p14:creationId xmlns:p14="http://schemas.microsoft.com/office/powerpoint/2010/main" val="1822027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5737A3-4BA3-4564-A2C5-45908D8DBACD}"/>
              </a:ext>
            </a:extLst>
          </p:cNvPr>
          <p:cNvPicPr>
            <a:picLocks noChangeAspect="1"/>
          </p:cNvPicPr>
          <p:nvPr/>
        </p:nvPicPr>
        <p:blipFill>
          <a:blip r:embed="rId3"/>
          <a:stretch>
            <a:fillRect/>
          </a:stretch>
        </p:blipFill>
        <p:spPr>
          <a:xfrm>
            <a:off x="1840024" y="204788"/>
            <a:ext cx="5216083" cy="4733924"/>
          </a:xfrm>
          <a:prstGeom prst="rect">
            <a:avLst/>
          </a:prstGeom>
        </p:spPr>
      </p:pic>
      <p:sp>
        <p:nvSpPr>
          <p:cNvPr id="2" name="Slide Number Placeholder 1">
            <a:extLst>
              <a:ext uri="{FF2B5EF4-FFF2-40B4-BE49-F238E27FC236}">
                <a16:creationId xmlns:a16="http://schemas.microsoft.com/office/drawing/2014/main" id="{AE399A39-1DA5-4C8C-83AA-2B292237A87D}"/>
              </a:ext>
            </a:extLst>
          </p:cNvPr>
          <p:cNvSpPr>
            <a:spLocks noGrp="1"/>
          </p:cNvSpPr>
          <p:nvPr>
            <p:ph type="sldNum" sz="quarter" idx="12"/>
          </p:nvPr>
        </p:nvSpPr>
        <p:spPr/>
        <p:txBody>
          <a:bodyPr/>
          <a:lstStyle/>
          <a:p>
            <a:fld id="{736C06FA-3C39-4AB7-A107-9E7CB4CF896B}" type="slidenum">
              <a:rPr lang="nl-NL" smtClean="0"/>
              <a:t>34</a:t>
            </a:fld>
            <a:endParaRPr lang="nl-NL" dirty="0"/>
          </a:p>
        </p:txBody>
      </p:sp>
    </p:spTree>
    <p:extLst>
      <p:ext uri="{BB962C8B-B14F-4D97-AF65-F5344CB8AC3E}">
        <p14:creationId xmlns:p14="http://schemas.microsoft.com/office/powerpoint/2010/main" val="69424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 close up of a piece of paper&#10;&#10;Description generated with high confidence">
            <a:extLst>
              <a:ext uri="{FF2B5EF4-FFF2-40B4-BE49-F238E27FC236}">
                <a16:creationId xmlns:a16="http://schemas.microsoft.com/office/drawing/2014/main" id="{AD0774D6-D6E0-4879-ABD0-4CC728F0CC99}"/>
              </a:ext>
            </a:extLst>
          </p:cNvPr>
          <p:cNvPicPr>
            <a:picLocks noChangeAspect="1"/>
          </p:cNvPicPr>
          <p:nvPr/>
        </p:nvPicPr>
        <p:blipFill rotWithShape="1">
          <a:blip r:embed="rId3">
            <a:extLst>
              <a:ext uri="{28A0092B-C50C-407E-A947-70E740481C1C}">
                <a14:useLocalDpi xmlns:a14="http://schemas.microsoft.com/office/drawing/2010/main" val="0"/>
              </a:ext>
            </a:extLst>
          </a:blip>
          <a:srcRect l="13684" r="6943"/>
          <a:stretch/>
        </p:blipFill>
        <p:spPr>
          <a:xfrm>
            <a:off x="0" y="-969"/>
            <a:ext cx="5444449" cy="5144469"/>
          </a:xfrm>
          <a:prstGeom prst="rect">
            <a:avLst/>
          </a:prstGeom>
        </p:spPr>
      </p:pic>
      <p:pic>
        <p:nvPicPr>
          <p:cNvPr id="2050" name="Picture 2" descr="Afbeeldingsresultaat voor ibm png">
            <a:extLst>
              <a:ext uri="{FF2B5EF4-FFF2-40B4-BE49-F238E27FC236}">
                <a16:creationId xmlns:a16="http://schemas.microsoft.com/office/drawing/2014/main" id="{AF1375D0-F407-4B24-938C-070A451C1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437" y="2915256"/>
            <a:ext cx="1401744" cy="73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1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16CF-05A3-4C0B-A949-D5F6F343A28A}"/>
              </a:ext>
            </a:extLst>
          </p:cNvPr>
          <p:cNvSpPr>
            <a:spLocks noGrp="1"/>
          </p:cNvSpPr>
          <p:nvPr>
            <p:ph type="title"/>
          </p:nvPr>
        </p:nvSpPr>
        <p:spPr/>
        <p:txBody>
          <a:bodyPr>
            <a:noAutofit/>
          </a:bodyPr>
          <a:lstStyle/>
          <a:p>
            <a:r>
              <a:rPr lang="nl-NL" sz="3200" dirty="0"/>
              <a:t>Introductie werkboeken</a:t>
            </a:r>
          </a:p>
        </p:txBody>
      </p:sp>
      <p:sp>
        <p:nvSpPr>
          <p:cNvPr id="3" name="Content Placeholder 2">
            <a:extLst>
              <a:ext uri="{FF2B5EF4-FFF2-40B4-BE49-F238E27FC236}">
                <a16:creationId xmlns:a16="http://schemas.microsoft.com/office/drawing/2014/main" id="{4C0978C0-4B5D-4F67-9315-1BE79C89AD34}"/>
              </a:ext>
            </a:extLst>
          </p:cNvPr>
          <p:cNvSpPr>
            <a:spLocks noGrp="1"/>
          </p:cNvSpPr>
          <p:nvPr>
            <p:ph idx="1"/>
          </p:nvPr>
        </p:nvSpPr>
        <p:spPr>
          <a:xfrm>
            <a:off x="628650" y="1369219"/>
            <a:ext cx="7886700" cy="3500436"/>
          </a:xfrm>
        </p:spPr>
        <p:txBody>
          <a:bodyPr>
            <a:normAutofit/>
          </a:bodyPr>
          <a:lstStyle/>
          <a:p>
            <a:pPr marL="342900" indent="-342900">
              <a:buClr>
                <a:srgbClr val="6454A3"/>
              </a:buClr>
              <a:buFont typeface="+mj-lt"/>
              <a:buAutoNum type="arabicPeriod"/>
            </a:pPr>
            <a:r>
              <a:rPr lang="nl-NL" sz="1500" b="1" i="1" dirty="0"/>
              <a:t>Samenstellen van de regiovisie (werkboek 1): </a:t>
            </a:r>
            <a:r>
              <a:rPr lang="nl-NL" sz="1500" dirty="0"/>
              <a:t>Aan de hand van een aantal voorbeeldvragen en een creatieve oefening geeft u met elkaar antwoord op de volgende vragen: hoe ziet onze regio eruit en waar willen we als regio naartoe?</a:t>
            </a:r>
          </a:p>
          <a:p>
            <a:pPr marL="342900" indent="-342900">
              <a:buClr>
                <a:srgbClr val="6454A3"/>
              </a:buClr>
              <a:buFont typeface="+mj-lt"/>
              <a:buAutoNum type="arabicPeriod"/>
            </a:pPr>
            <a:r>
              <a:rPr lang="nl-NL" sz="1500" b="1" i="1" dirty="0"/>
              <a:t>Design Thinking Toolbox (werkboek 2): </a:t>
            </a:r>
            <a:r>
              <a:rPr lang="nl-NL" sz="1500" dirty="0"/>
              <a:t>In dit werkboek gaat u aan de hand van een aantal tools gerichte oplossingen bedenken die precies aansluiten op de wensen en behoeften van de gebruikers van uw producten / diensten. U verzamelt innovatieve ideeën ter verbetering van het techn(olog)isch onderwijs in relatie tot de arbeidsmarktontwikkelingen. Deze kunt u gebruiken als aanscherping of verdere concretisering van uw activiteitenplan.</a:t>
            </a:r>
          </a:p>
          <a:p>
            <a:pPr marL="342900" indent="-342900">
              <a:buClr>
                <a:srgbClr val="6454A3"/>
              </a:buClr>
              <a:buFont typeface="+mj-lt"/>
              <a:buAutoNum type="arabicPeriod"/>
            </a:pPr>
            <a:r>
              <a:rPr lang="nl-NL" sz="1500" b="1" i="1" dirty="0"/>
              <a:t>Plan van aanpak (werkboek 3 en 4): </a:t>
            </a:r>
            <a:r>
              <a:rPr lang="nl-NL" sz="1500" dirty="0"/>
              <a:t>Aan de hand van theorie en oefeningen gaat u aan de slag met de verschillende onderdelen van het projectplan die nodig zijn voor goed projectmanagement. Aan bod komt onder andere het stellen van doelen en bijbehorende mijlpalen, planning, risico-inventarisatie en nog veel meer. </a:t>
            </a:r>
            <a:endParaRPr lang="nl-NL" b="1" dirty="0"/>
          </a:p>
          <a:p>
            <a:pPr marL="342900" indent="-342900">
              <a:buFont typeface="+mj-lt"/>
              <a:buAutoNum type="arabicPeriod" startAt="2"/>
            </a:pPr>
            <a:endParaRPr lang="nl-NL" dirty="0"/>
          </a:p>
        </p:txBody>
      </p:sp>
      <p:sp>
        <p:nvSpPr>
          <p:cNvPr id="4" name="Subtitle 3">
            <a:extLst>
              <a:ext uri="{FF2B5EF4-FFF2-40B4-BE49-F238E27FC236}">
                <a16:creationId xmlns:a16="http://schemas.microsoft.com/office/drawing/2014/main" id="{915EBD46-441F-41BE-8D95-51EC84A040CB}"/>
              </a:ext>
            </a:extLst>
          </p:cNvPr>
          <p:cNvSpPr>
            <a:spLocks noGrp="1"/>
          </p:cNvSpPr>
          <p:nvPr>
            <p:ph type="subTitle" idx="13"/>
          </p:nvPr>
        </p:nvSpPr>
        <p:spPr/>
        <p:txBody>
          <a:bodyPr/>
          <a:lstStyle/>
          <a:p>
            <a:r>
              <a:rPr lang="nl-NL" dirty="0"/>
              <a:t>Overzicht van de verschillende werkboeken (die elkaar opvolgen)</a:t>
            </a:r>
          </a:p>
        </p:txBody>
      </p:sp>
      <p:sp>
        <p:nvSpPr>
          <p:cNvPr id="5" name="Slide Number Placeholder 4">
            <a:extLst>
              <a:ext uri="{FF2B5EF4-FFF2-40B4-BE49-F238E27FC236}">
                <a16:creationId xmlns:a16="http://schemas.microsoft.com/office/drawing/2014/main" id="{43E80221-E1EB-47A3-A4DD-72B26C2323BE}"/>
              </a:ext>
            </a:extLst>
          </p:cNvPr>
          <p:cNvSpPr>
            <a:spLocks noGrp="1"/>
          </p:cNvSpPr>
          <p:nvPr>
            <p:ph type="sldNum" sz="quarter" idx="12"/>
          </p:nvPr>
        </p:nvSpPr>
        <p:spPr/>
        <p:txBody>
          <a:bodyPr/>
          <a:lstStyle/>
          <a:p>
            <a:fld id="{736C06FA-3C39-4AB7-A107-9E7CB4CF896B}" type="slidenum">
              <a:rPr lang="nl-NL" smtClean="0"/>
              <a:t>4</a:t>
            </a:fld>
            <a:endParaRPr lang="nl-NL" dirty="0"/>
          </a:p>
        </p:txBody>
      </p:sp>
      <p:pic>
        <p:nvPicPr>
          <p:cNvPr id="6" name="Picture 5">
            <a:extLst>
              <a:ext uri="{FF2B5EF4-FFF2-40B4-BE49-F238E27FC236}">
                <a16:creationId xmlns:a16="http://schemas.microsoft.com/office/drawing/2014/main" id="{F46D1CCF-C3E3-47C8-B455-71AC0253761E}"/>
              </a:ext>
            </a:extLst>
          </p:cNvPr>
          <p:cNvPicPr>
            <a:picLocks noChangeAspect="1"/>
          </p:cNvPicPr>
          <p:nvPr/>
        </p:nvPicPr>
        <p:blipFill>
          <a:blip r:embed="rId3"/>
          <a:stretch>
            <a:fillRect/>
          </a:stretch>
        </p:blipFill>
        <p:spPr>
          <a:xfrm>
            <a:off x="7829272" y="57647"/>
            <a:ext cx="1147991" cy="765327"/>
          </a:xfrm>
          <a:prstGeom prst="rect">
            <a:avLst/>
          </a:prstGeom>
        </p:spPr>
      </p:pic>
    </p:spTree>
    <p:extLst>
      <p:ext uri="{BB962C8B-B14F-4D97-AF65-F5344CB8AC3E}">
        <p14:creationId xmlns:p14="http://schemas.microsoft.com/office/powerpoint/2010/main" val="29508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A49924-254E-4B08-9317-4DC48AAEFA40}"/>
              </a:ext>
            </a:extLst>
          </p:cNvPr>
          <p:cNvSpPr>
            <a:spLocks noGrp="1"/>
          </p:cNvSpPr>
          <p:nvPr>
            <p:ph type="title"/>
          </p:nvPr>
        </p:nvSpPr>
        <p:spPr/>
        <p:txBody>
          <a:bodyPr/>
          <a:lstStyle/>
          <a:p>
            <a:r>
              <a:rPr lang="en-US" b="1" dirty="0">
                <a:latin typeface="Basic Sans Bold"/>
              </a:rPr>
              <a:t>Kennismaking</a:t>
            </a:r>
            <a:endParaRPr lang="nl-NL" b="1" dirty="0">
              <a:latin typeface="Basic Sans Bold"/>
            </a:endParaRPr>
          </a:p>
        </p:txBody>
      </p:sp>
      <p:sp>
        <p:nvSpPr>
          <p:cNvPr id="6" name="Subtitle 5">
            <a:extLst>
              <a:ext uri="{FF2B5EF4-FFF2-40B4-BE49-F238E27FC236}">
                <a16:creationId xmlns:a16="http://schemas.microsoft.com/office/drawing/2014/main" id="{212C678F-C2CB-40AD-8849-04DD9ECA62D2}"/>
              </a:ext>
            </a:extLst>
          </p:cNvPr>
          <p:cNvSpPr>
            <a:spLocks noGrp="1"/>
          </p:cNvSpPr>
          <p:nvPr>
            <p:ph type="body" idx="1"/>
          </p:nvPr>
        </p:nvSpPr>
        <p:spPr>
          <a:xfrm>
            <a:off x="623888" y="3442097"/>
            <a:ext cx="7886700" cy="1376087"/>
          </a:xfrm>
        </p:spPr>
        <p:txBody>
          <a:bodyPr>
            <a:normAutofit fontScale="92500" lnSpcReduction="10000"/>
          </a:bodyPr>
          <a:lstStyle/>
          <a:p>
            <a:r>
              <a:rPr lang="en-US" dirty="0">
                <a:latin typeface="Basic Sans Bold"/>
              </a:rPr>
              <a:t>Suggestie om een kennismakingsspel te doen als deelnemers aan de werksessie elkaar nog niet goed kennen.  </a:t>
            </a:r>
            <a:br>
              <a:rPr lang="en-US" dirty="0">
                <a:latin typeface="Basic Sans Bold"/>
              </a:rPr>
            </a:br>
            <a:r>
              <a:rPr lang="en-US" dirty="0">
                <a:latin typeface="Basic Sans Bold"/>
              </a:rPr>
              <a:t>Tijdens het IBM pilotprogramma is een spel over het ‘prisoners dilemma’ gebruikt. Deelnemers spelen dit spel om bekend met elkaar te raken en op een ludieke manier met elkaar te ervaren dat het uiteindelijk suboptimaal is om enkel naar eigen gewin te streven. </a:t>
            </a:r>
            <a:endParaRPr lang="nl-NL" dirty="0">
              <a:latin typeface="Basic Sans Bold"/>
            </a:endParaRPr>
          </a:p>
        </p:txBody>
      </p:sp>
    </p:spTree>
    <p:extLst>
      <p:ext uri="{BB962C8B-B14F-4D97-AF65-F5344CB8AC3E}">
        <p14:creationId xmlns:p14="http://schemas.microsoft.com/office/powerpoint/2010/main" val="429054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197C3-DB05-4EA0-9BBE-10C7C3A3DFF0}"/>
              </a:ext>
            </a:extLst>
          </p:cNvPr>
          <p:cNvSpPr>
            <a:spLocks noGrp="1"/>
          </p:cNvSpPr>
          <p:nvPr>
            <p:ph type="title"/>
          </p:nvPr>
        </p:nvSpPr>
        <p:spPr/>
        <p:txBody>
          <a:bodyPr/>
          <a:lstStyle/>
          <a:p>
            <a:r>
              <a:rPr lang="en-US" b="1" dirty="0">
                <a:latin typeface="Basic Sans Bold"/>
              </a:rPr>
              <a:t>Update voortgang regio</a:t>
            </a:r>
            <a:endParaRPr lang="nl-NL" b="1" dirty="0">
              <a:latin typeface="Basic Sans Bold"/>
            </a:endParaRPr>
          </a:p>
        </p:txBody>
      </p:sp>
      <p:sp>
        <p:nvSpPr>
          <p:cNvPr id="3" name="Text Placeholder 2">
            <a:extLst>
              <a:ext uri="{FF2B5EF4-FFF2-40B4-BE49-F238E27FC236}">
                <a16:creationId xmlns:a16="http://schemas.microsoft.com/office/drawing/2014/main" id="{8BB5BFA6-F402-4F82-BB96-542D2E334776}"/>
              </a:ext>
            </a:extLst>
          </p:cNvPr>
          <p:cNvSpPr>
            <a:spLocks noGrp="1"/>
          </p:cNvSpPr>
          <p:nvPr>
            <p:ph type="body" idx="1"/>
          </p:nvPr>
        </p:nvSpPr>
        <p:spPr/>
        <p:txBody>
          <a:bodyPr/>
          <a:lstStyle/>
          <a:p>
            <a:r>
              <a:rPr lang="nl-NL" dirty="0">
                <a:latin typeface="Basic Sans"/>
              </a:rPr>
              <a:t>Update om aan te geven welke acties er al ondernomen zijn in de regio </a:t>
            </a:r>
          </a:p>
        </p:txBody>
      </p:sp>
    </p:spTree>
    <p:extLst>
      <p:ext uri="{BB962C8B-B14F-4D97-AF65-F5344CB8AC3E}">
        <p14:creationId xmlns:p14="http://schemas.microsoft.com/office/powerpoint/2010/main" val="215218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A2E02-0316-48C2-8220-F5D9C62030AA}"/>
              </a:ext>
            </a:extLst>
          </p:cNvPr>
          <p:cNvSpPr>
            <a:spLocks noGrp="1"/>
          </p:cNvSpPr>
          <p:nvPr>
            <p:ph type="title"/>
          </p:nvPr>
        </p:nvSpPr>
        <p:spPr>
          <a:xfrm>
            <a:off x="4967692" y="171899"/>
            <a:ext cx="4084029" cy="2166835"/>
          </a:xfrm>
        </p:spPr>
        <p:txBody>
          <a:bodyPr vert="horz" lIns="91440" tIns="45720" rIns="91440" bIns="45720" rtlCol="0" anchor="b">
            <a:normAutofit/>
          </a:bodyPr>
          <a:lstStyle/>
          <a:p>
            <a:r>
              <a:rPr lang="en-US" sz="4000" b="1" dirty="0">
                <a:solidFill>
                  <a:schemeClr val="bg1"/>
                </a:solidFill>
                <a:latin typeface="Basic Sans Bold"/>
              </a:rPr>
              <a:t>Verdieping Regionale Context</a:t>
            </a:r>
          </a:p>
        </p:txBody>
      </p:sp>
      <p:sp>
        <p:nvSpPr>
          <p:cNvPr id="6" name="Text Placeholder 5">
            <a:extLst>
              <a:ext uri="{FF2B5EF4-FFF2-40B4-BE49-F238E27FC236}">
                <a16:creationId xmlns:a16="http://schemas.microsoft.com/office/drawing/2014/main" id="{243B7A84-72EB-4A81-9AE0-AF7EF06931EC}"/>
              </a:ext>
            </a:extLst>
          </p:cNvPr>
          <p:cNvSpPr>
            <a:spLocks noGrp="1"/>
          </p:cNvSpPr>
          <p:nvPr>
            <p:ph type="body" idx="1"/>
          </p:nvPr>
        </p:nvSpPr>
        <p:spPr>
          <a:xfrm>
            <a:off x="4967692" y="2434849"/>
            <a:ext cx="3483937" cy="860898"/>
          </a:xfrm>
        </p:spPr>
        <p:txBody>
          <a:bodyPr vert="horz" lIns="91440" tIns="45720" rIns="91440" bIns="45720" rtlCol="0" anchor="t">
            <a:normAutofit/>
          </a:bodyPr>
          <a:lstStyle/>
          <a:p>
            <a:r>
              <a:rPr lang="nl-NL" sz="1400" dirty="0">
                <a:latin typeface="Basic Sans"/>
              </a:rPr>
              <a:t>Sterk Techniekonderwijs heeft voor elke regio regioportretten beschikbaar gesteld voor de cijfermatige onderbouwing van de aanvraag. </a:t>
            </a:r>
          </a:p>
          <a:p>
            <a:endParaRPr lang="en-US" sz="1500" dirty="0">
              <a:solidFill>
                <a:schemeClr val="tx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2" name="Picture 2" descr="Afbeeldingsresultaat voor Outside png">
            <a:extLst>
              <a:ext uri="{FF2B5EF4-FFF2-40B4-BE49-F238E27FC236}">
                <a16:creationId xmlns:a16="http://schemas.microsoft.com/office/drawing/2014/main" id="{A7857A3C-28BB-4086-9FA7-E66785DB2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90" y="1143414"/>
            <a:ext cx="28289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6577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6B968-7129-49E1-A9C1-10B1244409FC}"/>
              </a:ext>
            </a:extLst>
          </p:cNvPr>
          <p:cNvSpPr>
            <a:spLocks noGrp="1"/>
          </p:cNvSpPr>
          <p:nvPr>
            <p:ph type="title"/>
          </p:nvPr>
        </p:nvSpPr>
        <p:spPr/>
        <p:txBody>
          <a:bodyPr>
            <a:normAutofit fontScale="90000"/>
          </a:bodyPr>
          <a:lstStyle/>
          <a:p>
            <a:r>
              <a:rPr lang="nl-NL" b="1" dirty="0">
                <a:latin typeface="Basic Sans Bold"/>
              </a:rPr>
              <a:t>Regiovisie: het verhaal achter de getallen (1/2) </a:t>
            </a:r>
          </a:p>
        </p:txBody>
      </p:sp>
      <p:sp>
        <p:nvSpPr>
          <p:cNvPr id="3" name="Tijdelijke aanduiding voor inhoud 2">
            <a:extLst>
              <a:ext uri="{FF2B5EF4-FFF2-40B4-BE49-F238E27FC236}">
                <a16:creationId xmlns:a16="http://schemas.microsoft.com/office/drawing/2014/main" id="{A7E8C4D8-609A-4EC6-BA00-2CA61EA34FA4}"/>
              </a:ext>
            </a:extLst>
          </p:cNvPr>
          <p:cNvSpPr>
            <a:spLocks noGrp="1"/>
          </p:cNvSpPr>
          <p:nvPr>
            <p:ph idx="1"/>
          </p:nvPr>
        </p:nvSpPr>
        <p:spPr>
          <a:xfrm>
            <a:off x="628650" y="1369218"/>
            <a:ext cx="7886700" cy="3640931"/>
          </a:xfrm>
        </p:spPr>
        <p:txBody>
          <a:bodyPr>
            <a:normAutofit/>
          </a:bodyPr>
          <a:lstStyle/>
          <a:p>
            <a:pPr>
              <a:buClr>
                <a:schemeClr val="accent5"/>
              </a:buClr>
            </a:pPr>
            <a:r>
              <a:rPr lang="nl-NL" sz="2000" dirty="0">
                <a:latin typeface="Basic Sans"/>
              </a:rPr>
              <a:t>De regionale visie beschrijft de visie van de samenwerkingspartners op de bredere regionale context waarin de samenwerking zal plaatsvinden. </a:t>
            </a:r>
          </a:p>
          <a:p>
            <a:pPr marL="0" indent="0">
              <a:buClr>
                <a:schemeClr val="accent5"/>
              </a:buClr>
              <a:buNone/>
            </a:pPr>
            <a:endParaRPr lang="nl-NL" sz="2000" dirty="0">
              <a:latin typeface="Basic Sans"/>
            </a:endParaRPr>
          </a:p>
          <a:p>
            <a:pPr>
              <a:buClr>
                <a:schemeClr val="accent5"/>
              </a:buClr>
            </a:pPr>
            <a:r>
              <a:rPr lang="nl-NL" sz="2000" dirty="0">
                <a:latin typeface="Basic Sans"/>
              </a:rPr>
              <a:t>De basis van de cijfers voor uw regiovisie wordt u aangereikt (regioportret). U bent dus geen tijd kwijt aan het zoeken naar deze gegevens en kunt zich dus focussen op de volgende belangrijke stap: </a:t>
            </a:r>
            <a:endParaRPr lang="nl-NL" sz="1700" dirty="0">
              <a:latin typeface="Basic Sans"/>
            </a:endParaRPr>
          </a:p>
          <a:p>
            <a:pPr lvl="1">
              <a:buClr>
                <a:schemeClr val="accent5"/>
              </a:buClr>
              <a:buFont typeface="Wingdings" panose="05000000000000000000" pitchFamily="2" charset="2"/>
              <a:buChar char="Ø"/>
            </a:pPr>
            <a:r>
              <a:rPr lang="nl-NL" sz="2000" dirty="0">
                <a:latin typeface="Basic Sans"/>
              </a:rPr>
              <a:t>De gezamenlijke interpretatie van de regio (het verhaal achter de getallen). </a:t>
            </a:r>
          </a:p>
          <a:p>
            <a:pPr marL="0" indent="0">
              <a:buClr>
                <a:schemeClr val="accent5"/>
              </a:buClr>
              <a:buNone/>
            </a:pPr>
            <a:endParaRPr lang="nl-NL" sz="2000" dirty="0">
              <a:latin typeface="Basic Sans"/>
            </a:endParaRPr>
          </a:p>
          <a:p>
            <a:pPr marL="0" indent="0">
              <a:buNone/>
            </a:pPr>
            <a:endParaRPr lang="nl-NL" dirty="0"/>
          </a:p>
          <a:p>
            <a:endParaRPr lang="nl-NL" dirty="0"/>
          </a:p>
        </p:txBody>
      </p:sp>
      <p:pic>
        <p:nvPicPr>
          <p:cNvPr id="1028" name="Picture 4" descr="Afbeeldingsresultaat voor png story">
            <a:extLst>
              <a:ext uri="{FF2B5EF4-FFF2-40B4-BE49-F238E27FC236}">
                <a16:creationId xmlns:a16="http://schemas.microsoft.com/office/drawing/2014/main" id="{D466B7D9-B5A6-4B51-843D-56F1A40B2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097">
            <a:off x="7647921" y="4141293"/>
            <a:ext cx="1011323" cy="101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6B968-7129-49E1-A9C1-10B1244409FC}"/>
              </a:ext>
            </a:extLst>
          </p:cNvPr>
          <p:cNvSpPr>
            <a:spLocks noGrp="1"/>
          </p:cNvSpPr>
          <p:nvPr>
            <p:ph type="title"/>
          </p:nvPr>
        </p:nvSpPr>
        <p:spPr/>
        <p:txBody>
          <a:bodyPr>
            <a:normAutofit fontScale="90000"/>
          </a:bodyPr>
          <a:lstStyle/>
          <a:p>
            <a:r>
              <a:rPr lang="nl-NL" b="1" dirty="0">
                <a:latin typeface="Basic Sans Bold"/>
              </a:rPr>
              <a:t>Regiovisie: het verhaal achter de getallen (2/2) </a:t>
            </a:r>
          </a:p>
        </p:txBody>
      </p:sp>
      <p:sp>
        <p:nvSpPr>
          <p:cNvPr id="3" name="Tijdelijke aanduiding voor inhoud 2">
            <a:extLst>
              <a:ext uri="{FF2B5EF4-FFF2-40B4-BE49-F238E27FC236}">
                <a16:creationId xmlns:a16="http://schemas.microsoft.com/office/drawing/2014/main" id="{A7E8C4D8-609A-4EC6-BA00-2CA61EA34FA4}"/>
              </a:ext>
            </a:extLst>
          </p:cNvPr>
          <p:cNvSpPr>
            <a:spLocks noGrp="1"/>
          </p:cNvSpPr>
          <p:nvPr>
            <p:ph idx="1"/>
          </p:nvPr>
        </p:nvSpPr>
        <p:spPr>
          <a:xfrm>
            <a:off x="628650" y="1369218"/>
            <a:ext cx="7886700" cy="3640931"/>
          </a:xfrm>
        </p:spPr>
        <p:txBody>
          <a:bodyPr>
            <a:normAutofit/>
          </a:bodyPr>
          <a:lstStyle/>
          <a:p>
            <a:pPr>
              <a:buClr>
                <a:schemeClr val="accent5"/>
              </a:buClr>
            </a:pPr>
            <a:r>
              <a:rPr lang="nl-NL" sz="2000" dirty="0">
                <a:latin typeface="Basic Sans"/>
              </a:rPr>
              <a:t>De aangeleverde gegevens, aangevuld met uw eigen gegevens stellen u in staat om het gesprek aan te gaan met de door u geïdentificeerde stakeholders over een aantal cruciale thema’s: </a:t>
            </a:r>
            <a:br>
              <a:rPr lang="nl-NL" sz="2000" dirty="0">
                <a:latin typeface="Basic Sans"/>
              </a:rPr>
            </a:br>
            <a:endParaRPr lang="nl-NL" sz="2000" dirty="0">
              <a:latin typeface="Basic Sans"/>
            </a:endParaRPr>
          </a:p>
          <a:p>
            <a:pPr lvl="1">
              <a:buClr>
                <a:schemeClr val="accent5"/>
              </a:buClr>
            </a:pPr>
            <a:r>
              <a:rPr lang="nl-NL" sz="2000" dirty="0">
                <a:latin typeface="Basic Sans"/>
              </a:rPr>
              <a:t>de kwaliteit van het technisch vmbo van nu en in de toekomst; </a:t>
            </a:r>
          </a:p>
          <a:p>
            <a:pPr lvl="1">
              <a:buClr>
                <a:schemeClr val="accent5"/>
              </a:buClr>
            </a:pPr>
            <a:r>
              <a:rPr lang="nl-NL" sz="2000" dirty="0">
                <a:latin typeface="Basic Sans"/>
              </a:rPr>
              <a:t>de dekking van het technisch vmbo van nu en in de toekomst; </a:t>
            </a:r>
          </a:p>
          <a:p>
            <a:pPr lvl="1">
              <a:buClr>
                <a:schemeClr val="accent5"/>
              </a:buClr>
            </a:pPr>
            <a:r>
              <a:rPr lang="nl-NL" sz="2000" dirty="0">
                <a:latin typeface="Basic Sans"/>
              </a:rPr>
              <a:t>de arbeidsmarktcontext. </a:t>
            </a:r>
          </a:p>
          <a:p>
            <a:endParaRPr lang="nl-NL" dirty="0"/>
          </a:p>
          <a:p>
            <a:endParaRPr lang="nl-NL" dirty="0"/>
          </a:p>
        </p:txBody>
      </p:sp>
      <p:pic>
        <p:nvPicPr>
          <p:cNvPr id="1028" name="Picture 4" descr="Afbeeldingsresultaat voor png story">
            <a:extLst>
              <a:ext uri="{FF2B5EF4-FFF2-40B4-BE49-F238E27FC236}">
                <a16:creationId xmlns:a16="http://schemas.microsoft.com/office/drawing/2014/main" id="{D466B7D9-B5A6-4B51-843D-56F1A40B2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4097">
            <a:off x="7647921" y="4141293"/>
            <a:ext cx="1011323" cy="1011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81961"/>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10076</TotalTime>
  <Words>3754</Words>
  <Application>Microsoft Office PowerPoint</Application>
  <PresentationFormat>Diavoorstelling (16:9)</PresentationFormat>
  <Paragraphs>401</Paragraphs>
  <Slides>35</Slides>
  <Notes>34</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35</vt:i4>
      </vt:variant>
    </vt:vector>
  </HeadingPairs>
  <TitlesOfParts>
    <vt:vector size="46" baseType="lpstr">
      <vt:lpstr>Arial</vt:lpstr>
      <vt:lpstr>Bahnschrift Condensed</vt:lpstr>
      <vt:lpstr>Bahnschrift SemiBold Condensed</vt:lpstr>
      <vt:lpstr>Basic Sans</vt:lpstr>
      <vt:lpstr>Basic Sans Bold</vt:lpstr>
      <vt:lpstr>Calibri</vt:lpstr>
      <vt:lpstr>Calibri Light</vt:lpstr>
      <vt:lpstr>Wingdings</vt:lpstr>
      <vt:lpstr>2_Custom Design</vt:lpstr>
      <vt:lpstr>Office-thema</vt:lpstr>
      <vt:lpstr>3_Custom Design</vt:lpstr>
      <vt:lpstr>PowerPoint-presentatie</vt:lpstr>
      <vt:lpstr>Inhoudsopgave</vt:lpstr>
      <vt:lpstr>Introductie</vt:lpstr>
      <vt:lpstr>Introductie werkboeken</vt:lpstr>
      <vt:lpstr>Kennismaking</vt:lpstr>
      <vt:lpstr>Update voortgang regio</vt:lpstr>
      <vt:lpstr>Verdieping Regionale Context</vt:lpstr>
      <vt:lpstr>Regiovisie: het verhaal achter de getallen (1/2) </vt:lpstr>
      <vt:lpstr>Regiovisie: het verhaal achter de getallen (2/2) </vt:lpstr>
      <vt:lpstr>Voorbeeldvragen</vt:lpstr>
      <vt:lpstr>Duurzaam &amp; dekkend onderwijsaanbod</vt:lpstr>
      <vt:lpstr>Hoe hebben de profielen zich de afgelopen jaren ontwikkeld in uw regio? </vt:lpstr>
      <vt:lpstr>Doorstroom vmbo-tl naar het technisch mbo</vt:lpstr>
      <vt:lpstr>Doorstroom van profielen naar technische mbo-opleiding (vmbo bb/kb/gl)</vt:lpstr>
      <vt:lpstr>Arbeidsmarktcontext</vt:lpstr>
      <vt:lpstr>Kwaliteit van het  onderwijs </vt:lpstr>
      <vt:lpstr>Lerarentekort: wat betekent het voor onze regio en hoe lossen we het op?</vt:lpstr>
      <vt:lpstr>Samenvatting </vt:lpstr>
      <vt:lpstr>Track record</vt:lpstr>
      <vt:lpstr>Innovatief denken</vt:lpstr>
      <vt:lpstr>Waar willen we uiteindelijk naar toe met de samenwerking in relatie tot de regio? </vt:lpstr>
      <vt:lpstr>Eerst een stukje theorie: wat is een visie?</vt:lpstr>
      <vt:lpstr>Waarom creatief en innovatief denken?</vt:lpstr>
      <vt:lpstr>PowerPoint-presentatie</vt:lpstr>
      <vt:lpstr>Wat ziet u?</vt:lpstr>
      <vt:lpstr>Herkadering, een introductie: The Semco way</vt:lpstr>
      <vt:lpstr>Voorbeeld van omgevormde overtuigingen i.h.k.v. STO</vt:lpstr>
      <vt:lpstr>Opdracht: Herkaderen / innovatief denken</vt:lpstr>
      <vt:lpstr>1. Bepaal kernovertuiging en ondersteunende aannames</vt:lpstr>
      <vt:lpstr>2. Vind tegenovergestelden voor de aannames</vt:lpstr>
      <vt:lpstr>3: Bepaal de nieuwe kernovertuiging</vt:lpstr>
      <vt:lpstr>Uitwisseling</vt:lpstr>
      <vt:lpstr>Waar willen we uiteindelijk naar toe met de samenwerking in relatie tot de regio? </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Wieteke Smit</cp:lastModifiedBy>
  <cp:revision>155</cp:revision>
  <cp:lastPrinted>2017-06-19T12:40:24Z</cp:lastPrinted>
  <dcterms:created xsi:type="dcterms:W3CDTF">2017-06-19T12:39:23Z</dcterms:created>
  <dcterms:modified xsi:type="dcterms:W3CDTF">2019-03-12T17:14:17Z</dcterms:modified>
</cp:coreProperties>
</file>